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1"/>
  </p:notesMasterIdLst>
  <p:sldIdLst>
    <p:sldId id="266" r:id="rId6"/>
    <p:sldId id="257" r:id="rId7"/>
    <p:sldId id="264" r:id="rId8"/>
    <p:sldId id="272" r:id="rId9"/>
    <p:sldId id="273" r:id="rId10"/>
    <p:sldId id="274" r:id="rId11"/>
    <p:sldId id="275" r:id="rId12"/>
    <p:sldId id="276" r:id="rId13"/>
    <p:sldId id="278" r:id="rId14"/>
    <p:sldId id="281" r:id="rId15"/>
    <p:sldId id="283" r:id="rId16"/>
    <p:sldId id="270" r:id="rId17"/>
    <p:sldId id="282" r:id="rId18"/>
    <p:sldId id="271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83A"/>
    <a:srgbClr val="FFFF7D"/>
    <a:srgbClr val="F273F5"/>
    <a:srgbClr val="EF57F3"/>
    <a:srgbClr val="ED3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68" autoAdjust="0"/>
  </p:normalViewPr>
  <p:slideViewPr>
    <p:cSldViewPr snapToGrid="0" snapToObjects="1"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172C7-F72D-48C5-BD94-ACEA8DE24829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94184-78B4-4141-BC26-04A75328D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85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C93D-69A9-4A42-BE14-338AB82C73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7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4103-3441-4419-9CB6-E41DCD24DD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94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4103-3441-4419-9CB6-E41DCD24DD0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01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4103-3441-4419-9CB6-E41DCD24DD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98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4103-3441-4419-9CB6-E41DCD24DD0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519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C93D-69A9-4A42-BE14-338AB82C73A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15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C93D-69A9-4A42-BE14-338AB82C73A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6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C93D-69A9-4A42-BE14-338AB82C73A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10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84484"/>
            <a:ext cx="3365381" cy="2365900"/>
          </a:xfrm>
        </p:spPr>
        <p:txBody>
          <a:bodyPr tIns="0" bIns="0"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97895"/>
            <a:ext cx="3365382" cy="1494252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603715" y="681657"/>
            <a:ext cx="2376000" cy="2376000"/>
          </a:xfrm>
          <a:prstGeom prst="ellipse">
            <a:avLst/>
          </a:prstGeom>
          <a:ln w="28575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Drag picture to placeholder or click icon to add 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97397" y="3226023"/>
            <a:ext cx="1548000" cy="1548000"/>
          </a:xfrm>
          <a:prstGeom prst="ellipse">
            <a:avLst/>
          </a:prstGeom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Drag picture to placeholder or click icon to add  </a:t>
            </a:r>
            <a:endParaRPr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870672" y="3854582"/>
            <a:ext cx="1540800" cy="1540800"/>
          </a:xfrm>
          <a:prstGeom prst="ellipse">
            <a:avLst/>
          </a:prstGeom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Drag picture to placeholder or click icon to add  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613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3694" y="392389"/>
            <a:ext cx="3008508" cy="3008508"/>
          </a:xfrm>
          <a:prstGeom prst="ellipse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952086" y="4080347"/>
            <a:ext cx="2124000" cy="2124000"/>
          </a:xfrm>
          <a:prstGeom prst="ellipse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5278" y="3634316"/>
            <a:ext cx="1962000" cy="1962000"/>
          </a:xfrm>
          <a:prstGeom prst="ellipse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44099" y="4416583"/>
            <a:ext cx="1962000" cy="1962000"/>
          </a:xfrm>
          <a:prstGeom prst="ellipse">
            <a:avLst/>
          </a:prstGeom>
          <a:ln w="28575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14266" y="381001"/>
            <a:ext cx="3024000" cy="3024000"/>
          </a:xfrm>
          <a:prstGeom prst="ellipse">
            <a:avLst/>
          </a:prstGeom>
          <a:ln w="28575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53726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90588"/>
            <a:ext cx="7662864" cy="326716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37172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37172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35902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07162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35902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078747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35902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3653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0779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3653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0779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L Education rgb.jp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26" y="6236459"/>
            <a:ext cx="1627874" cy="430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Lucida Grande"/>
        <a:buChar char="●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Lucida Grande"/>
        <a:buChar char="●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Lucida Grande"/>
        <a:buChar char="●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Lucida Grande"/>
        <a:buChar char="●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Lucida Grande"/>
        <a:buChar char="●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73891" y="1941808"/>
            <a:ext cx="3916217" cy="1862811"/>
          </a:xfrm>
        </p:spPr>
        <p:txBody>
          <a:bodyPr/>
          <a:lstStyle/>
          <a:p>
            <a:r>
              <a:rPr lang="en-US" sz="4200" dirty="0"/>
              <a:t>Understanding the CAT4 assessment and reports</a:t>
            </a:r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2D3E3400-D9FE-47A2-9A73-B7E98D5EF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88" y="794327"/>
            <a:ext cx="2628857" cy="22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6541976-7D7E-42A4-8B22-0F526F50641E}"/>
              </a:ext>
            </a:extLst>
          </p:cNvPr>
          <p:cNvSpPr/>
          <p:nvPr/>
        </p:nvSpPr>
        <p:spPr>
          <a:xfrm>
            <a:off x="6997418" y="4040116"/>
            <a:ext cx="1335326" cy="1171106"/>
          </a:xfrm>
          <a:prstGeom prst="rect">
            <a:avLst/>
          </a:prstGeom>
          <a:noFill/>
          <a:ln w="38100">
            <a:solidFill>
              <a:srgbClr val="DA248C"/>
            </a:solidFill>
          </a:ln>
          <a:effectLst/>
          <a:scene3d>
            <a:camera prst="orthographicFront"/>
            <a:lightRig rig="morning" dir="tl"/>
          </a:scene3d>
          <a:sp3d prstMaterial="soft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6370258C-6E8B-4742-A89D-C384D9A0B9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47" y="3787081"/>
            <a:ext cx="1352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80B92081-9896-47B4-B835-5013215593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94" y="4117543"/>
            <a:ext cx="1281971" cy="343621"/>
          </a:xfrm>
          <a:prstGeom prst="rect">
            <a:avLst/>
          </a:prstGeom>
        </p:spPr>
      </p:pic>
      <p:pic>
        <p:nvPicPr>
          <p:cNvPr id="22" name="Picture 21" descr="Screen Clipping">
            <a:extLst>
              <a:ext uri="{FF2B5EF4-FFF2-40B4-BE49-F238E27FC236}">
                <a16:creationId xmlns:a16="http://schemas.microsoft.com/office/drawing/2014/main" id="{0D73274D-CDCE-4F9C-BC6E-0C65693471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61" y="4461165"/>
            <a:ext cx="1041439" cy="62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33125" y="1615884"/>
            <a:ext cx="3814438" cy="4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marL="342900" indent="-342900" algn="l"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 algn="l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E75E7-FDFF-4504-88C9-92A983301F42}"/>
              </a:ext>
            </a:extLst>
          </p:cNvPr>
          <p:cNvSpPr txBox="1"/>
          <p:nvPr/>
        </p:nvSpPr>
        <p:spPr>
          <a:xfrm>
            <a:off x="314036" y="4693443"/>
            <a:ext cx="8557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Students with good spatial reasoning ability have a high potential in subjects such as Science, Technology, Engineering, Mathematics and the Creative Arts.</a:t>
            </a:r>
          </a:p>
          <a:p>
            <a:endParaRPr lang="en-GB" sz="2000" b="1" dirty="0">
              <a:solidFill>
                <a:srgbClr val="C00000"/>
              </a:solidFill>
            </a:endParaRPr>
          </a:p>
          <a:p>
            <a:r>
              <a:rPr lang="en-GB" sz="2000" b="1" dirty="0">
                <a:solidFill>
                  <a:srgbClr val="C00000"/>
                </a:solidFill>
              </a:rPr>
              <a:t>These subjects are important for the future career prospects of our students.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D7D06EC-B2C0-4F56-9EFE-CAD4F7F75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</p:spPr>
        <p:txBody>
          <a:bodyPr/>
          <a:lstStyle/>
          <a:p>
            <a:pPr algn="ctr"/>
            <a:r>
              <a:rPr lang="en-GB" sz="4200" dirty="0"/>
              <a:t>What is Spatial Reasoning?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309F27D-9C5C-44E3-84BF-EF2199BDA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291" y="2021139"/>
            <a:ext cx="3991510" cy="2027788"/>
          </a:xfr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Strengths seen in Spatial thinkers: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Seeing the big picture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Understanding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Innovation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Creativity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014ADCDC-036F-4220-8AE1-265DB72A9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91215" y="2021139"/>
            <a:ext cx="4643919" cy="2027788"/>
          </a:xfr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Weaknesses seen in Spatial thinkers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(perceived and actual):</a:t>
            </a:r>
            <a:endParaRPr lang="en-US" alt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Little attention to detail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Often have poor handwriting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tx1"/>
                </a:solidFill>
              </a:rPr>
              <a:t>Disorganised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id="{AA77BC20-EF57-4AF1-9A96-18F1CA5D00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69" y="1858250"/>
            <a:ext cx="1883782" cy="2331129"/>
          </a:xfrm>
          <a:prstGeom prst="rect">
            <a:avLst/>
          </a:prstGeom>
        </p:spPr>
      </p:pic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id="{392C6E6D-4E03-456E-97F1-9E0A2B78B1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54" y="1858250"/>
            <a:ext cx="1883782" cy="23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1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200" dirty="0"/>
              <a:t>Verbal Reasoning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33125" y="1615884"/>
            <a:ext cx="3814438" cy="4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marL="342900" indent="-342900" algn="l"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 algn="l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A6D9A-ECC5-40EB-85E2-F1BD19C534FE}"/>
              </a:ext>
            </a:extLst>
          </p:cNvPr>
          <p:cNvSpPr txBox="1"/>
          <p:nvPr/>
        </p:nvSpPr>
        <p:spPr>
          <a:xfrm>
            <a:off x="304014" y="1934304"/>
            <a:ext cx="85359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GB" sz="2000" dirty="0"/>
              <a:t>Verbal reasoning is the ability to think with words. 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GB" sz="2000" dirty="0"/>
              <a:t>The verbal reasoning battery is the only battery that is influenced by students’ English language skills.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GB" sz="2000" dirty="0"/>
              <a:t>Students who do not have English as a first language may find their verbal score to be lower than the other batteries.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GB" sz="2000" dirty="0"/>
              <a:t>As verbal reasoning can be influenced by schooling, students can improve their verbal score by improving their English language skills.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GB" sz="2000" dirty="0"/>
              <a:t>There will be strategies suggested in your Parent Report that will guide how you can support your child with their verbal reasoning skills at home.</a:t>
            </a:r>
          </a:p>
        </p:txBody>
      </p:sp>
    </p:spTree>
    <p:extLst>
      <p:ext uri="{BB962C8B-B14F-4D97-AF65-F5344CB8AC3E}">
        <p14:creationId xmlns:p14="http://schemas.microsoft.com/office/powerpoint/2010/main" val="30025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54E99E-93A7-4D07-975B-5D17EB4140E9}"/>
              </a:ext>
            </a:extLst>
          </p:cNvPr>
          <p:cNvSpPr txBox="1">
            <a:spLocks/>
          </p:cNvSpPr>
          <p:nvPr/>
        </p:nvSpPr>
        <p:spPr>
          <a:xfrm>
            <a:off x="526473" y="2249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Understanding the Reports</a:t>
            </a:r>
          </a:p>
        </p:txBody>
      </p:sp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F90782D4-0515-401B-86A6-166C14D342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8" y="2781725"/>
            <a:ext cx="8368146" cy="22430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4C27E4-AD33-414F-8823-83BC23CFEEBB}"/>
              </a:ext>
            </a:extLst>
          </p:cNvPr>
          <p:cNvSpPr txBox="1"/>
          <p:nvPr/>
        </p:nvSpPr>
        <p:spPr>
          <a:xfrm>
            <a:off x="2710873" y="1944138"/>
            <a:ext cx="3588327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The yellow band highlights where the “average” scores lie.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414656-64BA-4592-BE24-4FBA88061A67}"/>
              </a:ext>
            </a:extLst>
          </p:cNvPr>
          <p:cNvSpPr txBox="1"/>
          <p:nvPr/>
        </p:nvSpPr>
        <p:spPr>
          <a:xfrm>
            <a:off x="406399" y="5256970"/>
            <a:ext cx="8271165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This student has scored above average in every battery.</a:t>
            </a:r>
          </a:p>
          <a:p>
            <a:pPr algn="ctr"/>
            <a:r>
              <a:rPr lang="en-GB" sz="2000" b="1" dirty="0"/>
              <a:t>This tells us that this student is highly able across all four reasoning skills.</a:t>
            </a:r>
          </a:p>
        </p:txBody>
      </p:sp>
    </p:spTree>
    <p:extLst>
      <p:ext uri="{BB962C8B-B14F-4D97-AF65-F5344CB8AC3E}">
        <p14:creationId xmlns:p14="http://schemas.microsoft.com/office/powerpoint/2010/main" val="3077486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103893-5FA6-45CC-A9E5-8F1111431B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2731417"/>
            <a:ext cx="8945418" cy="335120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54E99E-93A7-4D07-975B-5D17EB4140E9}"/>
              </a:ext>
            </a:extLst>
          </p:cNvPr>
          <p:cNvSpPr txBox="1">
            <a:spLocks/>
          </p:cNvSpPr>
          <p:nvPr/>
        </p:nvSpPr>
        <p:spPr>
          <a:xfrm>
            <a:off x="526473" y="2249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Understanding the Reports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C2AB6D-DA5E-448C-9026-413C1C16C581}"/>
              </a:ext>
            </a:extLst>
          </p:cNvPr>
          <p:cNvSpPr txBox="1"/>
          <p:nvPr/>
        </p:nvSpPr>
        <p:spPr>
          <a:xfrm>
            <a:off x="665020" y="1853276"/>
            <a:ext cx="809105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The summary provides commentary on the results from the CAT4 assessment and gives some guidance about strategies you can use at home to support your child.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1BA2E8-90F6-43FA-8198-0CF49DDE5BCB}"/>
              </a:ext>
            </a:extLst>
          </p:cNvPr>
          <p:cNvSpPr/>
          <p:nvPr/>
        </p:nvSpPr>
        <p:spPr>
          <a:xfrm>
            <a:off x="526472" y="4993080"/>
            <a:ext cx="8488219" cy="479945"/>
          </a:xfrm>
          <a:prstGeom prst="rect">
            <a:avLst/>
          </a:prstGeom>
          <a:solidFill>
            <a:srgbClr val="F3F83A">
              <a:alpha val="29804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C6DB4D-A50D-4B41-86A1-11E3C34074C8}"/>
              </a:ext>
            </a:extLst>
          </p:cNvPr>
          <p:cNvSpPr/>
          <p:nvPr/>
        </p:nvSpPr>
        <p:spPr>
          <a:xfrm>
            <a:off x="526473" y="3921257"/>
            <a:ext cx="8216713" cy="635961"/>
          </a:xfrm>
          <a:prstGeom prst="rect">
            <a:avLst/>
          </a:prstGeom>
          <a:solidFill>
            <a:srgbClr val="F3F83A">
              <a:alpha val="29804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2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4C2AB6D-DA5E-448C-9026-413C1C16C581}"/>
              </a:ext>
            </a:extLst>
          </p:cNvPr>
          <p:cNvSpPr txBox="1"/>
          <p:nvPr/>
        </p:nvSpPr>
        <p:spPr>
          <a:xfrm>
            <a:off x="184728" y="1799285"/>
            <a:ext cx="2715491" cy="42780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1600" b="1" dirty="0"/>
              <a:t>The indicators provide the </a:t>
            </a:r>
            <a:r>
              <a:rPr lang="en-GB" sz="1600" b="1" u="sng" dirty="0"/>
              <a:t>statistical probabilities </a:t>
            </a:r>
            <a:r>
              <a:rPr lang="en-GB" sz="1600" b="1" dirty="0"/>
              <a:t>of achieving different grades in different subjects. </a:t>
            </a:r>
          </a:p>
          <a:p>
            <a:endParaRPr lang="en-GB" sz="1600" b="1" dirty="0"/>
          </a:p>
          <a:p>
            <a:r>
              <a:rPr lang="en-GB" sz="1600" b="1" dirty="0"/>
              <a:t>You can see the “most likely” grades in the first column and the “if challenged” grades in the next column. </a:t>
            </a:r>
          </a:p>
          <a:p>
            <a:endParaRPr lang="en-GB" sz="1600" b="1" dirty="0"/>
          </a:p>
          <a:p>
            <a:r>
              <a:rPr lang="en-GB" sz="1600" b="1" dirty="0"/>
              <a:t>The bar chart in the last column represents the statistical probabilities in a visual format.</a:t>
            </a:r>
          </a:p>
          <a:p>
            <a:endParaRPr lang="en-GB" sz="1600" b="1" dirty="0"/>
          </a:p>
          <a:p>
            <a:r>
              <a:rPr lang="en-GB" sz="1600" b="1" dirty="0"/>
              <a:t>This is an example of Indicators at GCSE level.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23CB18-8A0C-482E-A187-11823A5074EA}"/>
              </a:ext>
            </a:extLst>
          </p:cNvPr>
          <p:cNvSpPr txBox="1">
            <a:spLocks/>
          </p:cNvSpPr>
          <p:nvPr/>
        </p:nvSpPr>
        <p:spPr>
          <a:xfrm>
            <a:off x="526473" y="2249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Understanding the Reports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293335-8085-410F-B530-838842E1D2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/>
          <a:stretch/>
        </p:blipFill>
        <p:spPr>
          <a:xfrm>
            <a:off x="3131127" y="2186439"/>
            <a:ext cx="5837382" cy="3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13F1-464E-41AF-B3D1-858AD816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51C71279-8A98-400D-B855-DC80508ED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"/>
          <a:stretch/>
        </p:blipFill>
        <p:spPr>
          <a:xfrm>
            <a:off x="702656" y="2641600"/>
            <a:ext cx="7582363" cy="21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6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CAT4?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EEBF0-0915-4739-A7F9-81E2A78F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0" y="1854877"/>
            <a:ext cx="8497455" cy="429654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GB" sz="2000" b="1" dirty="0">
                <a:solidFill>
                  <a:schemeClr val="tx1"/>
                </a:solidFill>
              </a:rPr>
              <a:t>CAT4</a:t>
            </a:r>
            <a:r>
              <a:rPr lang="en-GB" sz="2000" dirty="0">
                <a:solidFill>
                  <a:schemeClr val="tx1"/>
                </a:solidFill>
              </a:rPr>
              <a:t>:  </a:t>
            </a:r>
            <a:r>
              <a:rPr lang="en-GB" sz="2000" b="1" u="sng" dirty="0">
                <a:solidFill>
                  <a:schemeClr val="tx1"/>
                </a:solidFill>
              </a:rPr>
              <a:t>C</a:t>
            </a:r>
            <a:r>
              <a:rPr lang="en-GB" sz="2000" dirty="0">
                <a:solidFill>
                  <a:schemeClr val="tx1"/>
                </a:solidFill>
              </a:rPr>
              <a:t>ognitive </a:t>
            </a:r>
            <a:r>
              <a:rPr lang="en-GB" sz="2000" b="1" u="sng" dirty="0">
                <a:solidFill>
                  <a:schemeClr val="tx1"/>
                </a:solidFill>
              </a:rPr>
              <a:t>A</a:t>
            </a:r>
            <a:r>
              <a:rPr lang="en-GB" sz="2000" dirty="0">
                <a:solidFill>
                  <a:schemeClr val="tx1"/>
                </a:solidFill>
              </a:rPr>
              <a:t>bilities </a:t>
            </a:r>
            <a:r>
              <a:rPr lang="en-GB" sz="2000" b="1" u="sng" dirty="0">
                <a:solidFill>
                  <a:schemeClr val="tx1"/>
                </a:solidFill>
              </a:rPr>
              <a:t>T</a:t>
            </a:r>
            <a:r>
              <a:rPr lang="en-GB" sz="2000" dirty="0">
                <a:solidFill>
                  <a:schemeClr val="tx1"/>
                </a:solidFill>
              </a:rPr>
              <a:t>est Fourth Edition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rgbClr val="C00000"/>
                </a:solidFill>
              </a:rPr>
              <a:t>CAT4 assesses a student’s abilities across four different reasoning batteries: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chemeClr val="tx1"/>
                </a:solidFill>
              </a:rPr>
              <a:t>Verbal reasoning – thinking with words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Quantitative reasoning – thinking with numbers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Non-Verbal reasoning – thinking with shape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Spatial reasoning – thinking with space and shape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A51E1-EC15-4F6F-9CDE-C724BFDDA79C}"/>
              </a:ext>
            </a:extLst>
          </p:cNvPr>
          <p:cNvSpPr/>
          <p:nvPr/>
        </p:nvSpPr>
        <p:spPr>
          <a:xfrm>
            <a:off x="323273" y="5720891"/>
            <a:ext cx="8497455" cy="3971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B0358-50C5-477F-93F6-22B2BDE16C0C}"/>
              </a:ext>
            </a:extLst>
          </p:cNvPr>
          <p:cNvSpPr txBox="1"/>
          <p:nvPr/>
        </p:nvSpPr>
        <p:spPr>
          <a:xfrm>
            <a:off x="323274" y="5684582"/>
            <a:ext cx="849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It is important to note that this is an assessment of </a:t>
            </a:r>
            <a:r>
              <a:rPr lang="en-GB" sz="2000" b="1" u="sng" dirty="0">
                <a:solidFill>
                  <a:srgbClr val="C00000"/>
                </a:solidFill>
              </a:rPr>
              <a:t>ability</a:t>
            </a:r>
            <a:r>
              <a:rPr lang="en-GB" sz="2000" b="1" dirty="0">
                <a:solidFill>
                  <a:srgbClr val="C00000"/>
                </a:solidFill>
              </a:rPr>
              <a:t> and </a:t>
            </a:r>
            <a:r>
              <a:rPr lang="en-GB" sz="2000" b="1" u="sng" dirty="0">
                <a:solidFill>
                  <a:srgbClr val="C00000"/>
                </a:solidFill>
              </a:rPr>
              <a:t>not attainment</a:t>
            </a:r>
          </a:p>
        </p:txBody>
      </p:sp>
    </p:spTree>
    <p:extLst>
      <p:ext uri="{BB962C8B-B14F-4D97-AF65-F5344CB8AC3E}">
        <p14:creationId xmlns:p14="http://schemas.microsoft.com/office/powerpoint/2010/main" val="42332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89E6-6BB9-41B6-9714-661D5A9DC267}"/>
              </a:ext>
            </a:extLst>
          </p:cNvPr>
          <p:cNvSpPr txBox="1">
            <a:spLocks/>
          </p:cNvSpPr>
          <p:nvPr/>
        </p:nvSpPr>
        <p:spPr>
          <a:xfrm>
            <a:off x="457200" y="520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Ability vs. Attainment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D4754-CD15-4A20-99A3-E684D8B051FB}"/>
              </a:ext>
            </a:extLst>
          </p:cNvPr>
          <p:cNvSpPr txBox="1"/>
          <p:nvPr/>
        </p:nvSpPr>
        <p:spPr>
          <a:xfrm>
            <a:off x="364835" y="2032000"/>
            <a:ext cx="3939309" cy="397031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Cognitive Abilities Test</a:t>
            </a:r>
          </a:p>
          <a:p>
            <a:endParaRPr lang="en-GB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Requires no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Assesses regardless of previous teaching and schooling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Gives an indication of the ability of a student to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Used at the beginning of the academic year to ensure appropriate support and intervention is in place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30AD8-C36F-4C0C-A858-096AAEA9F36E}"/>
              </a:ext>
            </a:extLst>
          </p:cNvPr>
          <p:cNvSpPr txBox="1"/>
          <p:nvPr/>
        </p:nvSpPr>
        <p:spPr>
          <a:xfrm>
            <a:off x="4802909" y="2032000"/>
            <a:ext cx="4003964" cy="397031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Attainment Testing</a:t>
            </a:r>
          </a:p>
          <a:p>
            <a:endParaRPr lang="en-GB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Often requires revision and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Assesses skills and content knowledge that have been taught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Gives an indication of what has been learnt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Used at the end of teaching modules to track progress and identify whether any gaps in knowledge or skills are present</a:t>
            </a:r>
          </a:p>
        </p:txBody>
      </p:sp>
    </p:spTree>
    <p:extLst>
      <p:ext uri="{BB962C8B-B14F-4D97-AF65-F5344CB8AC3E}">
        <p14:creationId xmlns:p14="http://schemas.microsoft.com/office/powerpoint/2010/main" val="232946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CAT4 used for?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6521"/>
            <a:ext cx="8492835" cy="36369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Identifying academic potential</a:t>
            </a:r>
          </a:p>
          <a:p>
            <a:r>
              <a:rPr lang="en-GB" dirty="0">
                <a:solidFill>
                  <a:schemeClr val="tx1"/>
                </a:solidFill>
              </a:rPr>
              <a:t>Understanding how a student thinks</a:t>
            </a:r>
          </a:p>
          <a:p>
            <a:r>
              <a:rPr lang="en-GB" dirty="0">
                <a:solidFill>
                  <a:schemeClr val="tx1"/>
                </a:solidFill>
              </a:rPr>
              <a:t>Determining where further support may be necessary</a:t>
            </a:r>
          </a:p>
          <a:p>
            <a:r>
              <a:rPr lang="en-GB" dirty="0">
                <a:solidFill>
                  <a:schemeClr val="tx1"/>
                </a:solidFill>
              </a:rPr>
              <a:t>Highlighting any possible barriers to learning</a:t>
            </a:r>
          </a:p>
          <a:p>
            <a:r>
              <a:rPr lang="en-GB" dirty="0">
                <a:solidFill>
                  <a:schemeClr val="tx1"/>
                </a:solidFill>
              </a:rPr>
              <a:t>Setting targets</a:t>
            </a:r>
          </a:p>
          <a:p>
            <a:r>
              <a:rPr lang="en-GB" dirty="0">
                <a:solidFill>
                  <a:schemeClr val="tx1"/>
                </a:solidFill>
              </a:rPr>
              <a:t>Providing feedback to the teacher, to the student and to the parent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BBA3F01B-4C37-435A-ADBC-2319CAAF4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87" y="5497743"/>
            <a:ext cx="2084937" cy="104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2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92D8B22-4B05-45C4-A1CF-532ECE1C2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3" b="9092"/>
          <a:stretch/>
        </p:blipFill>
        <p:spPr>
          <a:xfrm>
            <a:off x="184821" y="2285811"/>
            <a:ext cx="8959179" cy="150224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4220"/>
            <a:ext cx="8229600" cy="1143000"/>
          </a:xfrm>
        </p:spPr>
        <p:txBody>
          <a:bodyPr/>
          <a:lstStyle/>
          <a:p>
            <a:r>
              <a:rPr lang="en-US" dirty="0"/>
              <a:t>Verbal Reasoning</a:t>
            </a:r>
            <a:br>
              <a:rPr lang="en-US" dirty="0"/>
            </a:br>
            <a:r>
              <a:rPr lang="en-US" dirty="0"/>
              <a:t>Your turn…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963" y="1787305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Verbal Classification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962" y="3956668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Verbal Analogies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97293" y="2768057"/>
            <a:ext cx="1772816" cy="970383"/>
          </a:xfrm>
          <a:prstGeom prst="rect">
            <a:avLst/>
          </a:prstGeom>
          <a:noFill/>
          <a:ln w="57150">
            <a:solidFill>
              <a:srgbClr val="DA248C"/>
            </a:solidFill>
          </a:ln>
          <a:effectLst/>
          <a:scene3d>
            <a:camera prst="perspectiveFront" fov="4800000"/>
            <a:lightRig rig="morning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1274"/>
            <a:ext cx="9144000" cy="12022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94922" y="4763178"/>
            <a:ext cx="1772816" cy="970383"/>
          </a:xfrm>
          <a:prstGeom prst="rect">
            <a:avLst/>
          </a:prstGeom>
          <a:noFill/>
          <a:ln w="57150">
            <a:solidFill>
              <a:srgbClr val="DA248C"/>
            </a:solidFill>
          </a:ln>
          <a:effectLst/>
          <a:scene3d>
            <a:camera prst="perspectiveFront" fov="4800000"/>
            <a:lightRig rig="morning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457200" y="1942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Quantitative Reasoning</a:t>
            </a:r>
          </a:p>
          <a:p>
            <a:r>
              <a:rPr lang="en-US" dirty="0"/>
              <a:t>Your turn…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15" y="1869434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Number Analogies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289" y="4014208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Number Series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403"/>
            <a:ext cx="9143998" cy="11567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66122" y="2938980"/>
            <a:ext cx="1828800" cy="639194"/>
          </a:xfrm>
          <a:prstGeom prst="rect">
            <a:avLst/>
          </a:prstGeom>
          <a:noFill/>
          <a:ln w="57150">
            <a:solidFill>
              <a:srgbClr val="DA248C"/>
            </a:solidFill>
          </a:ln>
          <a:effectLst/>
          <a:scene3d>
            <a:camera prst="orthographicFront"/>
            <a:lightRig rig="morning" dir="tl"/>
          </a:scene3d>
          <a:sp3d prstMaterial="soft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739"/>
            <a:ext cx="9144000" cy="11001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315" y="5181484"/>
            <a:ext cx="1828800" cy="639194"/>
          </a:xfrm>
          <a:prstGeom prst="rect">
            <a:avLst/>
          </a:prstGeom>
          <a:noFill/>
          <a:ln w="57150">
            <a:solidFill>
              <a:srgbClr val="DA248C"/>
            </a:solidFill>
          </a:ln>
          <a:effectLst/>
          <a:scene3d>
            <a:camera prst="orthographicFront"/>
            <a:lightRig rig="morning" dir="tl"/>
          </a:scene3d>
          <a:sp3d prstMaterial="soft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02065" y="6325310"/>
            <a:ext cx="207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Workbook Activity 1</a:t>
            </a:r>
          </a:p>
        </p:txBody>
      </p:sp>
    </p:spTree>
    <p:extLst>
      <p:ext uri="{BB962C8B-B14F-4D97-AF65-F5344CB8AC3E}">
        <p14:creationId xmlns:p14="http://schemas.microsoft.com/office/powerpoint/2010/main" val="12991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185343"/>
            <a:ext cx="8229600" cy="1143000"/>
          </a:xfrm>
        </p:spPr>
        <p:txBody>
          <a:bodyPr/>
          <a:lstStyle/>
          <a:p>
            <a:r>
              <a:rPr lang="en-US" dirty="0"/>
              <a:t>Non-Verbal Reasoning</a:t>
            </a:r>
            <a:br>
              <a:rPr lang="en-US" dirty="0"/>
            </a:br>
            <a:r>
              <a:rPr lang="en-US" dirty="0"/>
              <a:t>Your turn…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330" y="1622845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Figure Classification</a:t>
            </a:r>
          </a:p>
        </p:txBody>
      </p:sp>
      <p:pic>
        <p:nvPicPr>
          <p:cNvPr id="9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6" y="1941775"/>
            <a:ext cx="8702805" cy="1598676"/>
          </a:xfrm>
        </p:spPr>
      </p:pic>
      <p:sp>
        <p:nvSpPr>
          <p:cNvPr id="4" name="Rectangle 3"/>
          <p:cNvSpPr/>
          <p:nvPr/>
        </p:nvSpPr>
        <p:spPr>
          <a:xfrm>
            <a:off x="7179906" y="2465223"/>
            <a:ext cx="1754155" cy="1075228"/>
          </a:xfrm>
          <a:prstGeom prst="rect">
            <a:avLst/>
          </a:prstGeom>
          <a:noFill/>
          <a:ln w="57150">
            <a:solidFill>
              <a:srgbClr val="DA248C"/>
            </a:solidFill>
          </a:ln>
          <a:effectLst/>
          <a:scene3d>
            <a:camera prst="orthographicFront"/>
            <a:lightRig rig="morning" dir="tl"/>
          </a:scene3d>
          <a:sp3d prstMaterial="soft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/>
          <a:stretch/>
        </p:blipFill>
        <p:spPr>
          <a:xfrm>
            <a:off x="287222" y="3829688"/>
            <a:ext cx="8646839" cy="22861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27175" y="5191745"/>
            <a:ext cx="1830118" cy="924046"/>
          </a:xfrm>
          <a:prstGeom prst="rect">
            <a:avLst/>
          </a:prstGeom>
          <a:noFill/>
          <a:ln w="57150">
            <a:solidFill>
              <a:srgbClr val="DA248C"/>
            </a:solidFill>
          </a:ln>
          <a:effectLst/>
          <a:scene3d>
            <a:camera prst="orthographicFront"/>
            <a:lightRig rig="morning" dir="tl"/>
          </a:scene3d>
          <a:sp3d prstMaterial="soft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31256" y="3618936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Figure Matrices</a:t>
            </a:r>
          </a:p>
        </p:txBody>
      </p:sp>
    </p:spTree>
    <p:extLst>
      <p:ext uri="{BB962C8B-B14F-4D97-AF65-F5344CB8AC3E}">
        <p14:creationId xmlns:p14="http://schemas.microsoft.com/office/powerpoint/2010/main" val="21701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194220"/>
            <a:ext cx="8229600" cy="1143000"/>
          </a:xfrm>
        </p:spPr>
        <p:txBody>
          <a:bodyPr/>
          <a:lstStyle/>
          <a:p>
            <a:r>
              <a:rPr lang="en-US" dirty="0"/>
              <a:t>Spatial Reasoning</a:t>
            </a:r>
            <a:br>
              <a:rPr lang="en-US" dirty="0"/>
            </a:br>
            <a:r>
              <a:rPr lang="en-US" dirty="0"/>
              <a:t>Your turn…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755" y="1524414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Figure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598" y="4044625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Figure Recognition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5" y="2007444"/>
            <a:ext cx="8817429" cy="18902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23029" y="2713858"/>
            <a:ext cx="1754155" cy="1075228"/>
          </a:xfrm>
          <a:prstGeom prst="rect">
            <a:avLst/>
          </a:prstGeom>
          <a:noFill/>
          <a:ln w="57150">
            <a:solidFill>
              <a:srgbClr val="DA248C"/>
            </a:solidFill>
          </a:ln>
          <a:effectLst/>
          <a:scene3d>
            <a:camera prst="orthographicFront"/>
            <a:lightRig rig="morning" dir="tl"/>
          </a:scene3d>
          <a:sp3d prstMaterial="soft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5" y="4609900"/>
            <a:ext cx="6045102" cy="20778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76261" y="4685727"/>
            <a:ext cx="1259634" cy="1075228"/>
          </a:xfrm>
          <a:prstGeom prst="rect">
            <a:avLst/>
          </a:prstGeom>
          <a:noFill/>
          <a:ln w="57150">
            <a:solidFill>
              <a:srgbClr val="DA248C"/>
            </a:solidFill>
          </a:ln>
          <a:effectLst/>
          <a:scene3d>
            <a:camera prst="orthographicFront"/>
            <a:lightRig rig="morning" dir="tl"/>
          </a:scene3d>
          <a:sp3d prstMaterial="soft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89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200" dirty="0"/>
              <a:t>What is Spatial Reasoning?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967100" y="1910984"/>
            <a:ext cx="7098195" cy="665958"/>
          </a:xfrm>
        </p:spPr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</a:rPr>
              <a:t>The ability to generate, retain and manipulate abstract spatial images”, Lohman (1979)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33125" y="1615884"/>
            <a:ext cx="3814438" cy="4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marL="342900" indent="-342900" algn="l"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 algn="l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FE5E3509-0FAD-4A6B-A170-A98649ABA4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07" y="2737050"/>
            <a:ext cx="2989855" cy="36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82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L Assessment palett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B50E20"/>
      </a:accent1>
      <a:accent2>
        <a:srgbClr val="E78E23"/>
      </a:accent2>
      <a:accent3>
        <a:srgbClr val="991635"/>
      </a:accent3>
      <a:accent4>
        <a:srgbClr val="DA5120"/>
      </a:accent4>
      <a:accent5>
        <a:srgbClr val="5C1E48"/>
      </a:accent5>
      <a:accent6>
        <a:srgbClr val="8D34E0"/>
      </a:accent6>
      <a:hlink>
        <a:srgbClr val="00B0F0"/>
      </a:hlink>
      <a:folHlink>
        <a:srgbClr val="0070C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L Assessment Powerpoint" ma:contentTypeID="0x01010B00461ADE4A7DC9E340974463BD0AD3FE650026758A47E865154C8192579BE86AC739" ma:contentTypeVersion="12" ma:contentTypeDescription="GL Assessment powerpoint template" ma:contentTypeScope="" ma:versionID="e19d780322679d8fa2eef4eaa1239b48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9e2f6c1f-a4e0-4ddf-824a-bb97e50edcdf" xmlns:ns4="20f73789-a1a4-47c2-be2e-f826c35b23e7" targetNamespace="http://schemas.microsoft.com/office/2006/metadata/properties" ma:root="true" ma:fieldsID="564046723fb544e24ccad1de53a27f6d" ns1:_="" ns2:_="" ns3:_="" ns4:_="">
    <xsd:import namespace="http://schemas.microsoft.com/sharepoint/v3"/>
    <xsd:import namespace="http://schemas.microsoft.com/sharepoint/v3/fields"/>
    <xsd:import namespace="9e2f6c1f-a4e0-4ddf-824a-bb97e50edcdf"/>
    <xsd:import namespace="20f73789-a1a4-47c2-be2e-f826c35b23e7"/>
    <xsd:element name="properties">
      <xsd:complexType>
        <xsd:sequence>
          <xsd:element name="documentManagement">
            <xsd:complexType>
              <xsd:all>
                <xsd:element ref="ns2:_Contributor" minOccurs="0"/>
                <xsd:element ref="ns2:_Coverage" minOccurs="0"/>
                <xsd:element ref="ns2:_DCDateCreated" minOccurs="0"/>
                <xsd:element ref="ns2:_DCDateModified" minOccurs="0"/>
                <xsd:element ref="ns2:_Format" minOccurs="0"/>
                <xsd:element ref="ns2:_Identifier" minOccurs="0"/>
                <xsd:element ref="ns1:Language" minOccurs="0"/>
                <xsd:element ref="ns2:_Publisher" minOccurs="0"/>
                <xsd:element ref="ns2:_Relation" minOccurs="0"/>
                <xsd:element ref="ns2:_RightsManagement" minOccurs="0"/>
                <xsd:element ref="ns2:_Source" minOccurs="0"/>
                <xsd:element ref="ns2:_ResourceType" minOccurs="0"/>
                <xsd:element ref="ns2:_Version" minOccurs="0"/>
                <xsd:element ref="ns3:SharedWithUsers" minOccurs="0"/>
                <xsd:element ref="ns3:SharedWithDetail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5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ntributor" ma:index="7" nillable="true" ma:displayName="Contributor" ma:description="One or more people or organizations that contributed to this resource" ma:internalName="_Contributor">
      <xsd:simpleType>
        <xsd:restriction base="dms:Note">
          <xsd:maxLength value="255"/>
        </xsd:restriction>
      </xsd:simpleType>
    </xsd:element>
    <xsd:element name="_Coverage" ma:index="8" nillable="true" ma:displayName="Coverage" ma:description="The extent or scope" ma:internalName="_Coverage">
      <xsd:simpleType>
        <xsd:restriction base="dms:Text"/>
      </xsd:simpleType>
    </xsd:element>
    <xsd:element name="_DCDateCreated" ma:index="10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DCDateModified" ma:index="11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  <xsd:element name="_Format" ma:index="13" nillable="true" ma:displayName="Format" ma:description="Media-type, file format or dimensions" ma:internalName="_Format">
      <xsd:simpleType>
        <xsd:restriction base="dms:Text"/>
      </xsd:simpleType>
    </xsd:element>
    <xsd:element name="_Identifier" ma:index="14" nillable="true" ma:displayName="Resource Identifier" ma:description="An identifying string or number, usually conforming to a formal identification system" ma:internalName="_Identifier">
      <xsd:simpleType>
        <xsd:restriction base="dms:Text"/>
      </xsd:simpleType>
    </xsd:element>
    <xsd:element name="_Publisher" ma:index="16" nillable="true" ma:displayName="Publisher" ma:description="The person, organization or service that published this resource" ma:internalName="_Publisher">
      <xsd:simpleType>
        <xsd:restriction base="dms:Text"/>
      </xsd:simpleType>
    </xsd:element>
    <xsd:element name="_Relation" ma:index="17" nillable="true" ma:displayName="Relation" ma:description="References to related resources" ma:internalName="_Relation">
      <xsd:simpleType>
        <xsd:restriction base="dms:Note">
          <xsd:maxLength value="255"/>
        </xsd:restriction>
      </xsd:simpleType>
    </xsd:element>
    <xsd:element name="_RightsManagement" ma:index="18" nillable="true" ma:displayName="Rights Management" ma:description="Information about rights held in or over this resource" ma:internalName="_RightsManagement">
      <xsd:simpleType>
        <xsd:restriction base="dms:Note">
          <xsd:maxLength value="255"/>
        </xsd:restriction>
      </xsd:simpleType>
    </xsd:element>
    <xsd:element name="_Source" ma:index="19" nillable="true" ma:displayName="Source" ma:description="References to resources from which this resource was derived" ma:internalName="_Source">
      <xsd:simpleType>
        <xsd:restriction base="dms:Note">
          <xsd:maxLength value="255"/>
        </xsd:restriction>
      </xsd:simpleType>
    </xsd:element>
    <xsd:element name="_ResourceType" ma:index="23" nillable="true" ma:displayName="Resource Type" ma:description="A set of categories, functions, genres or aggregation levels" ma:internalName="_ResourceType">
      <xsd:simpleType>
        <xsd:restriction base="dms:Text"/>
      </xsd:simpleType>
    </xsd:element>
    <xsd:element name="_Version" ma:index="24" nillable="true" ma:displayName="Version" ma:indexed="true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f6c1f-a4e0-4ddf-824a-bb97e50edcdf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73789-a1a4-47c2-be2e-f826c35b23e7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Creat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22" ma:displayName="Title"/>
        <xsd:element ref="dc:subject" minOccurs="0" maxOccurs="1" ma:index="21" ma:displayName="Subject"/>
        <xsd:element ref="dc:description" minOccurs="0" maxOccurs="1" ma:index="12" ma:displayName="Description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_Source xmlns="http://schemas.microsoft.com/sharepoint/v3/fields" xsi:nil="true"/>
    <_Version xmlns="http://schemas.microsoft.com/sharepoint/v3/fields" xsi:nil="true"/>
    <_DCDateModified xmlns="http://schemas.microsoft.com/sharepoint/v3/fields" xsi:nil="true"/>
    <_Publisher xmlns="http://schemas.microsoft.com/sharepoint/v3/fields" xsi:nil="true"/>
    <_Relation xmlns="http://schemas.microsoft.com/sharepoint/v3/fields" xsi:nil="true"/>
    <_Contributor xmlns="http://schemas.microsoft.com/sharepoint/v3/fields" xsi:nil="true"/>
    <_Format xmlns="http://schemas.microsoft.com/sharepoint/v3/fields" xsi:nil="true"/>
    <_Coverage xmlns="http://schemas.microsoft.com/sharepoint/v3/fields" xsi:nil="true"/>
    <_Identifier xmlns="http://schemas.microsoft.com/sharepoint/v3/fields" xsi:nil="true"/>
    <_ResourceType xmlns="http://schemas.microsoft.com/sharepoint/v3/fields" xsi:nil="true"/>
    <_RightsManagement xmlns="http://schemas.microsoft.com/sharepoint/v3/fields" xsi:nil="true"/>
    <_DCDateCreated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D1A1B27-A834-4677-AFCD-BD67303B34CF}"/>
</file>

<file path=customXml/itemProps2.xml><?xml version="1.0" encoding="utf-8"?>
<ds:datastoreItem xmlns:ds="http://schemas.openxmlformats.org/officeDocument/2006/customXml" ds:itemID="{3752DD45-A04E-4911-8067-8FBD2ABE60D2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f6806e19-3f21-4cf0-9b3f-366e23060578"/>
    <ds:schemaRef ds:uri="1702cbad-383c-4492-ad12-eb777f877cab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04D414B-A7BF-417A-9068-2FDD2945416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FF6ED20-7F28-4BD3-A2D7-4EB2A580578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504</Words>
  <Application>Microsoft Office PowerPoint</Application>
  <PresentationFormat>On-screen Show (4:3)</PresentationFormat>
  <Paragraphs>101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Genesis</vt:lpstr>
      <vt:lpstr>Understanding the CAT4 assessment and reports</vt:lpstr>
      <vt:lpstr>What is CAT4?</vt:lpstr>
      <vt:lpstr>PowerPoint Presentation</vt:lpstr>
      <vt:lpstr>What is CAT4 used for?</vt:lpstr>
      <vt:lpstr>Verbal Reasoning Your turn…</vt:lpstr>
      <vt:lpstr>PowerPoint Presentation</vt:lpstr>
      <vt:lpstr>Non-Verbal Reasoning Your turn…</vt:lpstr>
      <vt:lpstr>Spatial Reasoning Your turn…</vt:lpstr>
      <vt:lpstr>What is Spatial Reasoning?</vt:lpstr>
      <vt:lpstr>What is Spatial Reasoning?</vt:lpstr>
      <vt:lpstr>Verbal Reasoning</vt:lpstr>
      <vt:lpstr>PowerPoint Presentation</vt:lpstr>
      <vt:lpstr>PowerPoint Presentation</vt:lpstr>
      <vt:lpstr>PowerPoint Presentation</vt:lpstr>
      <vt:lpstr>Questions?</vt:lpstr>
    </vt:vector>
  </TitlesOfParts>
  <Company>Jazzberry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Pearce</dc:creator>
  <cp:lastModifiedBy>Jessica Watson</cp:lastModifiedBy>
  <cp:revision>63</cp:revision>
  <dcterms:created xsi:type="dcterms:W3CDTF">2015-11-03T11:48:06Z</dcterms:created>
  <dcterms:modified xsi:type="dcterms:W3CDTF">2019-01-09T11:41:22Z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0x01010B00461ADE4A7DC9E340974463BD0AD3FE650026758A47E865154C8192579BE86AC739</vt:lpwstr>
  </property>
  <property fmtid="{D5CDD505-2E9C-101B-9397-08002B2CF9AE}" pid="3" name="_dlc_DocIdItemGuid">
    <vt:lpwstr>dc9ac8c2-96dd-4467-ada5-46ea50ce9108</vt:lpwstr>
  </property>
  <property fmtid="{D5CDD505-2E9C-101B-9397-08002B2CF9AE}" pid="4" name="TaxKeyword">
    <vt:lpwstr/>
  </property>
</Properties>
</file>