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5"/>
  </p:notesMasterIdLst>
  <p:sldIdLst>
    <p:sldId id="266" r:id="rId6"/>
    <p:sldId id="272" r:id="rId7"/>
    <p:sldId id="257" r:id="rId8"/>
    <p:sldId id="264" r:id="rId9"/>
    <p:sldId id="270" r:id="rId10"/>
    <p:sldId id="271" r:id="rId11"/>
    <p:sldId id="269" r:id="rId12"/>
    <p:sldId id="265"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68" autoAdjust="0"/>
  </p:normalViewPr>
  <p:slideViewPr>
    <p:cSldViewPr snapToGrid="0" snapToObjects="1">
      <p:cViewPr varScale="1">
        <p:scale>
          <a:sx n="104" d="100"/>
          <a:sy n="104" d="100"/>
        </p:scale>
        <p:origin x="121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14" Type="http://schemas.openxmlformats.org/officeDocument/2006/relationships/slide" Target="slides/slide9.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Watson" userId="S::jessica.watson@gl-assessment.co.uk::180921d7-84d5-47e1-97d6-cfd2bfbe5898" providerId="AD" clId="Web-{30DD55F1-5C12-9E47-AABF-4F6719F12084}"/>
    <pc:docChg chg="modSld">
      <pc:chgData name="Jessica Watson" userId="S::jessica.watson@gl-assessment.co.uk::180921d7-84d5-47e1-97d6-cfd2bfbe5898" providerId="AD" clId="Web-{30DD55F1-5C12-9E47-AABF-4F6719F12084}" dt="2018-12-03T11:10:51.770" v="46" actId="14100"/>
      <pc:docMkLst>
        <pc:docMk/>
      </pc:docMkLst>
      <pc:sldChg chg="modSp">
        <pc:chgData name="Jessica Watson" userId="S::jessica.watson@gl-assessment.co.uk::180921d7-84d5-47e1-97d6-cfd2bfbe5898" providerId="AD" clId="Web-{30DD55F1-5C12-9E47-AABF-4F6719F12084}" dt="2018-12-03T11:10:51.770" v="46" actId="14100"/>
        <pc:sldMkLst>
          <pc:docMk/>
          <pc:sldMk cId="2710255994" sldId="271"/>
        </pc:sldMkLst>
        <pc:spChg chg="mod">
          <ac:chgData name="Jessica Watson" userId="S::jessica.watson@gl-assessment.co.uk::180921d7-84d5-47e1-97d6-cfd2bfbe5898" providerId="AD" clId="Web-{30DD55F1-5C12-9E47-AABF-4F6719F12084}" dt="2018-12-03T11:10:51.770" v="46" actId="14100"/>
          <ac:spMkLst>
            <pc:docMk/>
            <pc:sldMk cId="2710255994" sldId="271"/>
            <ac:spMk id="19" creationId="{44C2AB6D-DA5E-448C-9026-413C1C16C5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172C7-F72D-48C5-BD94-ACEA8DE24829}" type="datetimeFigureOut">
              <a:rPr lang="en-GB" smtClean="0"/>
              <a:t>09/01/2019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94184-78B4-4141-BC26-04A75328D0CC}" type="slidenum">
              <a:rPr lang="en-GB" smtClean="0"/>
              <a:t>‹#›</a:t>
            </a:fld>
            <a:endParaRPr lang="en-GB"/>
          </a:p>
        </p:txBody>
      </p:sp>
    </p:spTree>
    <p:extLst>
      <p:ext uri="{BB962C8B-B14F-4D97-AF65-F5344CB8AC3E}">
        <p14:creationId xmlns:p14="http://schemas.microsoft.com/office/powerpoint/2010/main" val="305485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time</a:t>
            </a:r>
            <a:r>
              <a:rPr lang="en-GB" baseline="0" dirty="0"/>
              <a:t> for participants to read the additional information about the scores that is provided in their workbook.</a:t>
            </a:r>
          </a:p>
          <a:p>
            <a:r>
              <a:rPr lang="en-GB" baseline="0" dirty="0"/>
              <a:t>This information is important for understanding what the scores mean and should be used as guidance whenever the CAT4 data is being analysed.</a:t>
            </a:r>
            <a:endParaRPr lang="en-GB" dirty="0"/>
          </a:p>
        </p:txBody>
      </p:sp>
      <p:sp>
        <p:nvSpPr>
          <p:cNvPr id="4" name="Slide Number Placeholder 3"/>
          <p:cNvSpPr>
            <a:spLocks noGrp="1"/>
          </p:cNvSpPr>
          <p:nvPr>
            <p:ph type="sldNum" sz="quarter" idx="10"/>
          </p:nvPr>
        </p:nvSpPr>
        <p:spPr/>
        <p:txBody>
          <a:bodyPr/>
          <a:lstStyle/>
          <a:p>
            <a:fld id="{3841C93D-69A9-4A42-BE14-338AB82C73A2}" type="slidenum">
              <a:rPr lang="en-GB" smtClean="0"/>
              <a:t>5</a:t>
            </a:fld>
            <a:endParaRPr lang="en-GB"/>
          </a:p>
        </p:txBody>
      </p:sp>
    </p:spTree>
    <p:extLst>
      <p:ext uri="{BB962C8B-B14F-4D97-AF65-F5344CB8AC3E}">
        <p14:creationId xmlns:p14="http://schemas.microsoft.com/office/powerpoint/2010/main" val="259991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time</a:t>
            </a:r>
            <a:r>
              <a:rPr lang="en-GB" baseline="0" dirty="0"/>
              <a:t> for participants to read the additional information about the scores that is provided in their workbook.</a:t>
            </a:r>
          </a:p>
          <a:p>
            <a:r>
              <a:rPr lang="en-GB" baseline="0" dirty="0"/>
              <a:t>This information is important for understanding what the scores mean and should be used as guidance whenever the CAT4 data is being analysed.</a:t>
            </a:r>
            <a:endParaRPr lang="en-GB" dirty="0"/>
          </a:p>
        </p:txBody>
      </p:sp>
      <p:sp>
        <p:nvSpPr>
          <p:cNvPr id="4" name="Slide Number Placeholder 3"/>
          <p:cNvSpPr>
            <a:spLocks noGrp="1"/>
          </p:cNvSpPr>
          <p:nvPr>
            <p:ph type="sldNum" sz="quarter" idx="10"/>
          </p:nvPr>
        </p:nvSpPr>
        <p:spPr/>
        <p:txBody>
          <a:bodyPr/>
          <a:lstStyle/>
          <a:p>
            <a:fld id="{3841C93D-69A9-4A42-BE14-338AB82C73A2}" type="slidenum">
              <a:rPr lang="en-GB" smtClean="0"/>
              <a:t>6</a:t>
            </a:fld>
            <a:endParaRPr lang="en-GB"/>
          </a:p>
        </p:txBody>
      </p:sp>
    </p:spTree>
    <p:extLst>
      <p:ext uri="{BB962C8B-B14F-4D97-AF65-F5344CB8AC3E}">
        <p14:creationId xmlns:p14="http://schemas.microsoft.com/office/powerpoint/2010/main" val="2178106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84484"/>
            <a:ext cx="3365381" cy="2365900"/>
          </a:xfrm>
        </p:spPr>
        <p:txBody>
          <a:bodyPr tIns="0" bIns="0" anchor="b" anchorCtr="0"/>
          <a:lstStyle>
            <a:lvl1pPr>
              <a:defRPr sz="4800">
                <a:solidFill>
                  <a:schemeClr val="bg1"/>
                </a:solidFill>
              </a:defRPr>
            </a:lvl1pPr>
          </a:lstStyle>
          <a:p>
            <a:r>
              <a:rPr lang="en-GB" dirty="0"/>
              <a:t>Click to edit Master title style</a:t>
            </a:r>
            <a:endParaRPr dirty="0"/>
          </a:p>
        </p:txBody>
      </p:sp>
      <p:sp>
        <p:nvSpPr>
          <p:cNvPr id="3" name="Subtitle 2"/>
          <p:cNvSpPr>
            <a:spLocks noGrp="1"/>
          </p:cNvSpPr>
          <p:nvPr>
            <p:ph type="subTitle" idx="1"/>
          </p:nvPr>
        </p:nvSpPr>
        <p:spPr>
          <a:xfrm>
            <a:off x="457200" y="3797895"/>
            <a:ext cx="3365382" cy="1494252"/>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1/9/2019</a:t>
            </a:fld>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5" hasCustomPrompt="1"/>
          </p:nvPr>
        </p:nvSpPr>
        <p:spPr>
          <a:xfrm>
            <a:off x="5603715" y="681657"/>
            <a:ext cx="2376000" cy="2376000"/>
          </a:xfrm>
          <a:prstGeom prst="ellipse">
            <a:avLst/>
          </a:prstGeom>
          <a:ln w="28575">
            <a:noFill/>
          </a:ln>
        </p:spPr>
        <p:txBody>
          <a:bodyPr>
            <a:normAutofit/>
          </a:bodyPr>
          <a:lstStyle>
            <a:lvl1pPr marL="0" indent="0">
              <a:buNone/>
              <a:defRPr sz="1800">
                <a:solidFill>
                  <a:schemeClr val="tx1"/>
                </a:solidFill>
              </a:defRPr>
            </a:lvl1pPr>
          </a:lstStyle>
          <a:p>
            <a:r>
              <a:rPr lang="en-GB" dirty="0"/>
              <a:t>Drag picture to placeholder or click icon to add </a:t>
            </a:r>
            <a:endParaRPr dirty="0"/>
          </a:p>
        </p:txBody>
      </p:sp>
      <p:sp>
        <p:nvSpPr>
          <p:cNvPr id="10" name="Picture Placeholder 8"/>
          <p:cNvSpPr>
            <a:spLocks noGrp="1"/>
          </p:cNvSpPr>
          <p:nvPr>
            <p:ph type="pic" sz="quarter" idx="16" hasCustomPrompt="1"/>
          </p:nvPr>
        </p:nvSpPr>
        <p:spPr>
          <a:xfrm>
            <a:off x="4797397" y="3226023"/>
            <a:ext cx="1548000" cy="1548000"/>
          </a:xfrm>
          <a:prstGeom prst="ellipse">
            <a:avLst/>
          </a:prstGeom>
          <a:ln w="28575">
            <a:noFill/>
          </a:ln>
        </p:spPr>
        <p:txBody>
          <a:bodyPr>
            <a:noAutofit/>
          </a:bodyPr>
          <a:lstStyle>
            <a:lvl1pPr marL="0" indent="0">
              <a:buNone/>
              <a:defRPr sz="1300">
                <a:solidFill>
                  <a:schemeClr val="tx1"/>
                </a:solidFill>
              </a:defRPr>
            </a:lvl1pPr>
          </a:lstStyle>
          <a:p>
            <a:r>
              <a:rPr lang="en-GB" dirty="0"/>
              <a:t>Drag picture to placeholder or click icon to add  </a:t>
            </a:r>
            <a:endParaRPr dirty="0"/>
          </a:p>
        </p:txBody>
      </p:sp>
      <p:sp>
        <p:nvSpPr>
          <p:cNvPr id="11" name="Picture Placeholder 8"/>
          <p:cNvSpPr>
            <a:spLocks noGrp="1"/>
          </p:cNvSpPr>
          <p:nvPr>
            <p:ph type="pic" sz="quarter" idx="17" hasCustomPrompt="1"/>
          </p:nvPr>
        </p:nvSpPr>
        <p:spPr>
          <a:xfrm>
            <a:off x="6870672" y="3854582"/>
            <a:ext cx="1540800" cy="1540800"/>
          </a:xfrm>
          <a:prstGeom prst="ellipse">
            <a:avLst/>
          </a:prstGeom>
          <a:ln w="28575">
            <a:noFill/>
          </a:ln>
        </p:spPr>
        <p:txBody>
          <a:bodyPr>
            <a:noAutofit/>
          </a:bodyPr>
          <a:lstStyle>
            <a:lvl1pPr marL="0" indent="0">
              <a:buNone/>
              <a:defRPr sz="1300">
                <a:solidFill>
                  <a:schemeClr val="tx1"/>
                </a:solidFill>
              </a:defRPr>
            </a:lvl1pPr>
          </a:lstStyle>
          <a:p>
            <a:r>
              <a:rPr lang="en-GB" dirty="0"/>
              <a:t>Drag picture to placeholder or click icon to add  </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1/9/2019</a:t>
            </a:fld>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GB"/>
              <a:t>Click to edit Master title style</a:t>
            </a:r>
            <a:endParaRPr/>
          </a:p>
        </p:txBody>
      </p:sp>
      <p:sp>
        <p:nvSpPr>
          <p:cNvPr id="3" name="Content Placeholder 2"/>
          <p:cNvSpPr>
            <a:spLocks noGrp="1"/>
          </p:cNvSpPr>
          <p:nvPr>
            <p:ph idx="1"/>
          </p:nvPr>
        </p:nvSpPr>
        <p:spPr>
          <a:xfrm>
            <a:off x="5027613"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583694" y="392389"/>
            <a:ext cx="3008508" cy="3008508"/>
          </a:xfrm>
          <a:prstGeom prst="ellipse">
            <a:avLst/>
          </a:prstGeom>
          <a:ln w="28575">
            <a:noFill/>
          </a:ln>
        </p:spPr>
        <p:txBody>
          <a:bodyPr/>
          <a:lstStyle>
            <a:lvl1pPr marL="0" indent="0">
              <a:buNone/>
              <a:defRPr>
                <a:solidFill>
                  <a:schemeClr val="bg1"/>
                </a:solidFill>
              </a:defRPr>
            </a:lvl1pPr>
          </a:lstStyle>
          <a:p>
            <a:r>
              <a:rPr lang="en-GB" dirty="0"/>
              <a:t>Drag picture to placeholder or click icon to add</a:t>
            </a:r>
            <a:endParaRPr dirty="0"/>
          </a:p>
        </p:txBody>
      </p:sp>
      <p:sp>
        <p:nvSpPr>
          <p:cNvPr id="8" name="Picture Placeholder 8"/>
          <p:cNvSpPr>
            <a:spLocks noGrp="1"/>
          </p:cNvSpPr>
          <p:nvPr>
            <p:ph type="pic" sz="quarter" idx="14"/>
          </p:nvPr>
        </p:nvSpPr>
        <p:spPr>
          <a:xfrm>
            <a:off x="1952086" y="4080347"/>
            <a:ext cx="2124000" cy="2124000"/>
          </a:xfrm>
          <a:prstGeom prst="ellipse">
            <a:avLst/>
          </a:prstGeom>
          <a:ln w="28575">
            <a:noFill/>
          </a:ln>
        </p:spPr>
        <p:txBody>
          <a:bodyPr/>
          <a:lstStyle>
            <a:lvl1pPr marL="0" indent="0">
              <a:buNone/>
              <a:defRPr>
                <a:solidFill>
                  <a:schemeClr val="bg1"/>
                </a:solidFill>
              </a:defRPr>
            </a:lvl1pPr>
          </a:lstStyle>
          <a:p>
            <a:r>
              <a:rPr lang="en-GB"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5278" y="3634316"/>
            <a:ext cx="1962000" cy="1962000"/>
          </a:xfrm>
          <a:prstGeom prst="ellipse">
            <a:avLst/>
          </a:prstGeom>
          <a:ln w="28575">
            <a:noFill/>
          </a:ln>
        </p:spPr>
        <p:txBody>
          <a:bodyPr/>
          <a:lstStyle>
            <a:lvl1pPr marL="0" indent="0">
              <a:buNone/>
              <a:defRPr>
                <a:solidFill>
                  <a:schemeClr val="bg1"/>
                </a:solidFill>
              </a:defRPr>
            </a:lvl1pPr>
          </a:lstStyle>
          <a:p>
            <a:r>
              <a:rPr lang="en-GB" dirty="0"/>
              <a:t>Drag picture to placeholder or click icon to add</a:t>
            </a:r>
            <a:endParaRPr dirty="0"/>
          </a:p>
        </p:txBody>
      </p:sp>
      <p:sp>
        <p:nvSpPr>
          <p:cNvPr id="8" name="Picture Placeholder 8"/>
          <p:cNvSpPr>
            <a:spLocks noGrp="1"/>
          </p:cNvSpPr>
          <p:nvPr>
            <p:ph type="pic" sz="quarter" idx="14"/>
          </p:nvPr>
        </p:nvSpPr>
        <p:spPr>
          <a:xfrm>
            <a:off x="2844099" y="4416583"/>
            <a:ext cx="1962000" cy="1962000"/>
          </a:xfrm>
          <a:prstGeom prst="ellipse">
            <a:avLst/>
          </a:prstGeom>
          <a:ln w="28575">
            <a:noFill/>
          </a:ln>
        </p:spPr>
        <p:txBody>
          <a:bodyPr>
            <a:normAutofit/>
          </a:bodyPr>
          <a:lstStyle>
            <a:lvl1pPr marL="0" indent="0">
              <a:buNone/>
              <a:defRPr sz="1400">
                <a:solidFill>
                  <a:schemeClr val="bg1"/>
                </a:solidFill>
              </a:defRPr>
            </a:lvl1pPr>
          </a:lstStyle>
          <a:p>
            <a:r>
              <a:rPr lang="en-GB"/>
              <a:t>Drag picture to placeholder or click icon to add</a:t>
            </a:r>
            <a:endParaRPr/>
          </a:p>
        </p:txBody>
      </p:sp>
      <p:sp>
        <p:nvSpPr>
          <p:cNvPr id="10" name="Picture Placeholder 8"/>
          <p:cNvSpPr>
            <a:spLocks noGrp="1"/>
          </p:cNvSpPr>
          <p:nvPr>
            <p:ph type="pic" sz="quarter" idx="15"/>
          </p:nvPr>
        </p:nvSpPr>
        <p:spPr>
          <a:xfrm>
            <a:off x="1214266" y="381001"/>
            <a:ext cx="3024000" cy="3024000"/>
          </a:xfrm>
          <a:prstGeom prst="ellipse">
            <a:avLst/>
          </a:prstGeom>
          <a:ln w="28575">
            <a:noFill/>
          </a:ln>
        </p:spPr>
        <p:txBody>
          <a:bodyPr>
            <a:normAutofit/>
          </a:bodyPr>
          <a:lstStyle>
            <a:lvl1pPr marL="0" indent="0">
              <a:buNone/>
              <a:defRPr sz="1800">
                <a:solidFill>
                  <a:schemeClr val="bg1"/>
                </a:solidFill>
              </a:defRPr>
            </a:lvl1pPr>
          </a:lstStyle>
          <a:p>
            <a:r>
              <a:rPr lang="en-GB"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a:xfrm>
            <a:off x="457200" y="2353726"/>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1/9/2019</a:t>
            </a:fld>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1/9/2019</a:t>
            </a:fld>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a:xfrm>
            <a:off x="739775" y="2390588"/>
            <a:ext cx="7662864" cy="3267169"/>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1/9/2019</a:t>
            </a:fld>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1/9/2019</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740664" y="237172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634753" y="237172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1/9/2019</a:t>
            </a:fld>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762000" y="235902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07162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636008" y="235902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078747"/>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9" name="Content Placeholder 2"/>
          <p:cNvSpPr>
            <a:spLocks noGrp="1"/>
          </p:cNvSpPr>
          <p:nvPr>
            <p:ph sz="half" idx="14"/>
          </p:nvPr>
        </p:nvSpPr>
        <p:spPr>
          <a:xfrm>
            <a:off x="740664" y="235902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636008" y="23653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1/9/2019</a:t>
            </a:fld>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0779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10" name="Content Placeholder 2"/>
          <p:cNvSpPr>
            <a:spLocks noGrp="1"/>
          </p:cNvSpPr>
          <p:nvPr>
            <p:ph sz="half" idx="14"/>
          </p:nvPr>
        </p:nvSpPr>
        <p:spPr>
          <a:xfrm>
            <a:off x="739775" y="23653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11" name="Content Placeholder 2"/>
          <p:cNvSpPr>
            <a:spLocks noGrp="1"/>
          </p:cNvSpPr>
          <p:nvPr>
            <p:ph sz="half" idx="15"/>
          </p:nvPr>
        </p:nvSpPr>
        <p:spPr>
          <a:xfrm>
            <a:off x="739775" y="40779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1/9/2019</a:t>
            </a:fld>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GB"/>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1/9/2019</a:t>
            </a:fld>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pic>
        <p:nvPicPr>
          <p:cNvPr id="8" name="Picture 7" descr="GL Education rgb.jpg"/>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7058926" y="6236459"/>
            <a:ext cx="1627874" cy="4300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Lucida Grande"/>
        <a:buChar char="●"/>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Lucida Grande"/>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Lucida Grande"/>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Lucida Grande"/>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Lucida Grande"/>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ctrTitle"/>
          </p:nvPr>
        </p:nvSpPr>
        <p:spPr>
          <a:xfrm>
            <a:off x="0" y="2769975"/>
            <a:ext cx="3916217" cy="1862811"/>
          </a:xfrm>
        </p:spPr>
        <p:txBody>
          <a:bodyPr/>
          <a:lstStyle/>
          <a:p>
            <a:r>
              <a:rPr lang="en-US" sz="4200" dirty="0"/>
              <a:t>Communicating with Parents about CAT4</a:t>
            </a:r>
            <a:br>
              <a:rPr lang="en-US" sz="4200" dirty="0"/>
            </a:br>
            <a:br>
              <a:rPr lang="en-US" sz="4200" dirty="0"/>
            </a:br>
            <a:r>
              <a:rPr lang="en-US" sz="4200" dirty="0"/>
              <a:t>General Guidance</a:t>
            </a:r>
          </a:p>
        </p:txBody>
      </p:sp>
      <p:pic>
        <p:nvPicPr>
          <p:cNvPr id="8" name="Picture 2"/>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68459" y="3746109"/>
            <a:ext cx="1256575" cy="510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83480" y="713461"/>
            <a:ext cx="2226523" cy="229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Content Placeholder 5"/>
          <p:cNvPicPr>
            <a:picLocks noChangeAspect="1" noChangeArrowheads="1"/>
          </p:cNvPicPr>
          <p:nvPr/>
        </p:nvPicPr>
        <p:blipFill>
          <a:blip r:embed="rId4" cstate="email">
            <a:extLst>
              <a:ext uri="{28A0092B-C50C-407E-A947-70E740481C1C}">
                <a14:useLocalDpi xmlns:a14="http://schemas.microsoft.com/office/drawing/2010/main" val="0"/>
              </a:ext>
            </a:extLst>
          </a:blip>
          <a:srcRect l="21544" t="14139" r="5989" b="8678"/>
          <a:stretch>
            <a:fillRect/>
          </a:stretch>
        </p:blipFill>
        <p:spPr bwMode="auto">
          <a:xfrm>
            <a:off x="6701642" y="4089889"/>
            <a:ext cx="1813241" cy="108579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1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3592B8-E6D0-486E-BCA2-000A4D0E5703}"/>
              </a:ext>
            </a:extLst>
          </p:cNvPr>
          <p:cNvSpPr>
            <a:spLocks noGrp="1"/>
          </p:cNvSpPr>
          <p:nvPr>
            <p:ph idx="1"/>
          </p:nvPr>
        </p:nvSpPr>
        <p:spPr>
          <a:xfrm>
            <a:off x="304800" y="2139575"/>
            <a:ext cx="8664574" cy="3531552"/>
          </a:xfrm>
        </p:spPr>
        <p:txBody>
          <a:bodyPr>
            <a:normAutofit/>
          </a:bodyPr>
          <a:lstStyle/>
          <a:p>
            <a:r>
              <a:rPr lang="en-GB" sz="2000" dirty="0">
                <a:solidFill>
                  <a:schemeClr val="tx1"/>
                </a:solidFill>
              </a:rPr>
              <a:t>Keeping parents informed about their child’s academic needs and progress is an essential part of school communications. The CAT4 reports for parents are designed to support these communications.</a:t>
            </a:r>
          </a:p>
          <a:p>
            <a:r>
              <a:rPr lang="en-GB" sz="2000" dirty="0">
                <a:solidFill>
                  <a:schemeClr val="tx1"/>
                </a:solidFill>
              </a:rPr>
              <a:t>It is important that all staff who will be communicating with parents understand the CAT4 reports and the data within them. </a:t>
            </a:r>
          </a:p>
          <a:p>
            <a:r>
              <a:rPr lang="en-GB" sz="2000" dirty="0">
                <a:solidFill>
                  <a:schemeClr val="tx1"/>
                </a:solidFill>
              </a:rPr>
              <a:t>This presentation has been created to be used before your parent discussions to guide you through what you should know and further points to consider. It would be useful for the CAT4 data lead in school to go through this presentation with staff prior to parents’ evenings.</a:t>
            </a:r>
          </a:p>
          <a:p>
            <a:endParaRPr lang="en-GB" dirty="0">
              <a:solidFill>
                <a:schemeClr val="tx1"/>
              </a:solidFill>
            </a:endParaRPr>
          </a:p>
        </p:txBody>
      </p:sp>
      <p:sp>
        <p:nvSpPr>
          <p:cNvPr id="4" name="Title 1">
            <a:extLst>
              <a:ext uri="{FF2B5EF4-FFF2-40B4-BE49-F238E27FC236}">
                <a16:creationId xmlns:a16="http://schemas.microsoft.com/office/drawing/2014/main" id="{D4677E57-EEE3-4411-8218-91A4BDCA0664}"/>
              </a:ext>
            </a:extLst>
          </p:cNvPr>
          <p:cNvSpPr>
            <a:spLocks noGrp="1"/>
          </p:cNvSpPr>
          <p:nvPr>
            <p:ph type="title"/>
          </p:nvPr>
        </p:nvSpPr>
        <p:spPr>
          <a:xfrm>
            <a:off x="457200" y="345141"/>
            <a:ext cx="8229600" cy="1143000"/>
          </a:xfrm>
        </p:spPr>
        <p:txBody>
          <a:bodyPr/>
          <a:lstStyle/>
          <a:p>
            <a:r>
              <a:rPr lang="en-US" dirty="0"/>
              <a:t>Sharing CAT4 data with parents</a:t>
            </a:r>
          </a:p>
        </p:txBody>
      </p:sp>
    </p:spTree>
    <p:extLst>
      <p:ext uri="{BB962C8B-B14F-4D97-AF65-F5344CB8AC3E}">
        <p14:creationId xmlns:p14="http://schemas.microsoft.com/office/powerpoint/2010/main" val="354109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start…</a:t>
            </a:r>
          </a:p>
        </p:txBody>
      </p:sp>
      <p:sp>
        <p:nvSpPr>
          <p:cNvPr id="3" name="Content Placeholder 2"/>
          <p:cNvSpPr>
            <a:spLocks noGrp="1"/>
          </p:cNvSpPr>
          <p:nvPr>
            <p:ph idx="1"/>
          </p:nvPr>
        </p:nvSpPr>
        <p:spPr>
          <a:xfrm>
            <a:off x="250245" y="1828803"/>
            <a:ext cx="8108661" cy="4756726"/>
          </a:xfrm>
        </p:spPr>
        <p:txBody>
          <a:bodyPr>
            <a:normAutofit/>
          </a:bodyPr>
          <a:lstStyle/>
          <a:p>
            <a:pPr marL="0" indent="0">
              <a:buNone/>
            </a:pPr>
            <a:r>
              <a:rPr lang="en-US" b="1" dirty="0">
                <a:solidFill>
                  <a:srgbClr val="C00000"/>
                </a:solidFill>
              </a:rPr>
              <a:t>Before sharing the CAT4 results with parents we advise that:</a:t>
            </a:r>
          </a:p>
          <a:p>
            <a:r>
              <a:rPr lang="en-US" dirty="0">
                <a:solidFill>
                  <a:schemeClr val="tx1"/>
                </a:solidFill>
              </a:rPr>
              <a:t>Parents are aware that their child has completed the CAT4 assessment</a:t>
            </a:r>
          </a:p>
          <a:p>
            <a:pPr marL="349250" lvl="1" indent="0">
              <a:buNone/>
            </a:pPr>
            <a:r>
              <a:rPr lang="en-US" dirty="0">
                <a:solidFill>
                  <a:srgbClr val="C00000"/>
                </a:solidFill>
              </a:rPr>
              <a:t>	Take a look at our parent letter templates </a:t>
            </a:r>
          </a:p>
          <a:p>
            <a:r>
              <a:rPr lang="en-US" dirty="0">
                <a:solidFill>
                  <a:schemeClr val="tx1"/>
                </a:solidFill>
              </a:rPr>
              <a:t>Time has been allocated for parents to discuss the reports with you and ask any questions</a:t>
            </a:r>
          </a:p>
          <a:p>
            <a:r>
              <a:rPr lang="en-US" dirty="0">
                <a:solidFill>
                  <a:schemeClr val="tx1"/>
                </a:solidFill>
              </a:rPr>
              <a:t>You have read through and fully understand the report for each student and are able to confidently describe:</a:t>
            </a:r>
          </a:p>
          <a:p>
            <a:pPr lvl="1"/>
            <a:r>
              <a:rPr lang="en-US" b="1" dirty="0">
                <a:solidFill>
                  <a:srgbClr val="C00000"/>
                </a:solidFill>
              </a:rPr>
              <a:t>What CAT4 is</a:t>
            </a:r>
          </a:p>
          <a:p>
            <a:pPr lvl="1"/>
            <a:r>
              <a:rPr lang="en-US" b="1" dirty="0">
                <a:solidFill>
                  <a:srgbClr val="C00000"/>
                </a:solidFill>
              </a:rPr>
              <a:t>What the report tells you about the student’s abilities</a:t>
            </a:r>
          </a:p>
          <a:p>
            <a:pPr lvl="1"/>
            <a:r>
              <a:rPr lang="en-US" b="1" dirty="0">
                <a:solidFill>
                  <a:srgbClr val="C00000"/>
                </a:solidFill>
              </a:rPr>
              <a:t>What you and the parent can do to support the student</a:t>
            </a:r>
          </a:p>
        </p:txBody>
      </p:sp>
      <p:sp>
        <p:nvSpPr>
          <p:cNvPr id="4" name="Rectangle 3">
            <a:extLst>
              <a:ext uri="{FF2B5EF4-FFF2-40B4-BE49-F238E27FC236}">
                <a16:creationId xmlns:a16="http://schemas.microsoft.com/office/drawing/2014/main" id="{18DADC16-2080-44E4-AE60-C140C7990E2B}"/>
              </a:ext>
            </a:extLst>
          </p:cNvPr>
          <p:cNvSpPr/>
          <p:nvPr/>
        </p:nvSpPr>
        <p:spPr>
          <a:xfrm>
            <a:off x="1201158" y="3186546"/>
            <a:ext cx="4553095" cy="39716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23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C89E6-6BB9-41B6-9714-661D5A9DC267}"/>
              </a:ext>
            </a:extLst>
          </p:cNvPr>
          <p:cNvSpPr txBox="1">
            <a:spLocks/>
          </p:cNvSpPr>
          <p:nvPr/>
        </p:nvSpPr>
        <p:spPr>
          <a:xfrm>
            <a:off x="457200" y="345141"/>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t>Likely questions…</a:t>
            </a:r>
          </a:p>
        </p:txBody>
      </p:sp>
      <p:sp>
        <p:nvSpPr>
          <p:cNvPr id="3" name="Content Placeholder 2">
            <a:extLst>
              <a:ext uri="{FF2B5EF4-FFF2-40B4-BE49-F238E27FC236}">
                <a16:creationId xmlns:a16="http://schemas.microsoft.com/office/drawing/2014/main" id="{F8B7C4C7-9C72-4751-8FA1-728C850B998D}"/>
              </a:ext>
            </a:extLst>
          </p:cNvPr>
          <p:cNvSpPr txBox="1">
            <a:spLocks/>
          </p:cNvSpPr>
          <p:nvPr/>
        </p:nvSpPr>
        <p:spPr>
          <a:xfrm>
            <a:off x="323371" y="1697841"/>
            <a:ext cx="7684557" cy="5670040"/>
          </a:xfrm>
          <a:prstGeom prst="rect">
            <a:avLst/>
          </a:prstGeom>
        </p:spPr>
        <p:txBody>
          <a:bodyPr>
            <a:normAutofit fontScale="70000" lnSpcReduction="20000"/>
          </a:bodyPr>
          <a:lstStyle>
            <a:lvl1pPr marL="342900" indent="-342900" algn="l" defTabSz="914400" rtl="0" eaLnBrk="1" latinLnBrk="0" hangingPunct="1">
              <a:spcBef>
                <a:spcPts val="2000"/>
              </a:spcBef>
              <a:buClr>
                <a:schemeClr val="accent1"/>
              </a:buClr>
              <a:buSzPct val="90000"/>
              <a:buFont typeface="Lucida Grande"/>
              <a:buChar char="●"/>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Lucida Grande"/>
              <a:buChar char="●"/>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Lucida Grande"/>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Lucida Grande"/>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Lucida Grande"/>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lgn="ctr">
              <a:buFont typeface="Lucida Grande"/>
              <a:buNone/>
            </a:pPr>
            <a:r>
              <a:rPr lang="en-US" b="1" dirty="0">
                <a:solidFill>
                  <a:srgbClr val="C00000"/>
                </a:solidFill>
              </a:rPr>
              <a:t>Be prepared to answer questions similar to the following:</a:t>
            </a:r>
          </a:p>
          <a:p>
            <a:r>
              <a:rPr lang="en-US" sz="2000" dirty="0">
                <a:solidFill>
                  <a:schemeClr val="tx1"/>
                </a:solidFill>
              </a:rPr>
              <a:t>What does CAT4 stand for?</a:t>
            </a:r>
          </a:p>
          <a:p>
            <a:pPr marL="349250" lvl="1" indent="0">
              <a:buNone/>
            </a:pPr>
            <a:r>
              <a:rPr lang="en-US" b="1" dirty="0">
                <a:solidFill>
                  <a:schemeClr val="tx1"/>
                </a:solidFill>
              </a:rPr>
              <a:t>Cognitive Abilities Test Fourth Edition</a:t>
            </a:r>
          </a:p>
          <a:p>
            <a:r>
              <a:rPr lang="en-US" sz="2000" dirty="0">
                <a:solidFill>
                  <a:schemeClr val="tx1"/>
                </a:solidFill>
              </a:rPr>
              <a:t>What kinds of tests does CAT4 consist of?</a:t>
            </a:r>
          </a:p>
          <a:p>
            <a:pPr marL="349250" lvl="1" indent="0">
              <a:buNone/>
            </a:pPr>
            <a:r>
              <a:rPr lang="en-US" b="1" dirty="0">
                <a:solidFill>
                  <a:schemeClr val="tx1"/>
                </a:solidFill>
              </a:rPr>
              <a:t>CAT4 consists of four different reasoning batteries: verbal, non-verbal, quantitative and spatial.</a:t>
            </a:r>
          </a:p>
          <a:p>
            <a:r>
              <a:rPr lang="en-US" sz="2000" dirty="0">
                <a:solidFill>
                  <a:schemeClr val="tx1"/>
                </a:solidFill>
              </a:rPr>
              <a:t>How is CAT4 different to an English or Mathematics test?</a:t>
            </a:r>
          </a:p>
          <a:p>
            <a:pPr marL="349250" lvl="1" indent="0">
              <a:buNone/>
            </a:pPr>
            <a:r>
              <a:rPr lang="en-US" b="1" dirty="0">
                <a:solidFill>
                  <a:schemeClr val="tx1"/>
                </a:solidFill>
              </a:rPr>
              <a:t>CAT4 assesses a students abilities and </a:t>
            </a:r>
            <a:r>
              <a:rPr lang="en-US" b="1" u="sng" dirty="0">
                <a:solidFill>
                  <a:schemeClr val="tx1"/>
                </a:solidFill>
              </a:rPr>
              <a:t>how they learn</a:t>
            </a:r>
            <a:r>
              <a:rPr lang="en-US" b="1" dirty="0">
                <a:solidFill>
                  <a:schemeClr val="tx1"/>
                </a:solidFill>
              </a:rPr>
              <a:t>. English and Mathematics tests assess attainment and what </a:t>
            </a:r>
            <a:r>
              <a:rPr lang="en-US" b="1" u="sng" dirty="0">
                <a:solidFill>
                  <a:schemeClr val="tx1"/>
                </a:solidFill>
              </a:rPr>
              <a:t>has been learnt</a:t>
            </a:r>
            <a:r>
              <a:rPr lang="en-US" b="1" dirty="0">
                <a:solidFill>
                  <a:schemeClr val="tx1"/>
                </a:solidFill>
              </a:rPr>
              <a:t>.</a:t>
            </a:r>
          </a:p>
          <a:p>
            <a:r>
              <a:rPr lang="en-US" sz="2000" dirty="0">
                <a:solidFill>
                  <a:schemeClr val="tx1"/>
                </a:solidFill>
              </a:rPr>
              <a:t>How will these results affect my son/daughter’s schooling?</a:t>
            </a:r>
          </a:p>
          <a:p>
            <a:pPr marL="349250" lvl="1" indent="0">
              <a:buNone/>
            </a:pPr>
            <a:r>
              <a:rPr lang="en-US" b="1" dirty="0">
                <a:solidFill>
                  <a:schemeClr val="tx1"/>
                </a:solidFill>
              </a:rPr>
              <a:t>Explain you will be using the reports to support their child in their learning. Detail any additional support or intervention that you are planning. Reassure parents that CAT4 is being used to help all students reach their potential.</a:t>
            </a:r>
            <a:endParaRPr lang="en-US" dirty="0">
              <a:solidFill>
                <a:schemeClr val="tx1"/>
              </a:solidFill>
            </a:endParaRPr>
          </a:p>
          <a:p>
            <a:r>
              <a:rPr lang="en-US" sz="2000" dirty="0">
                <a:solidFill>
                  <a:schemeClr val="tx1"/>
                </a:solidFill>
              </a:rPr>
              <a:t>My son/daughter’s verbal score seems very low in comparison to the other scores, why is this?</a:t>
            </a:r>
          </a:p>
          <a:p>
            <a:pPr marL="349250" lvl="1" indent="0">
              <a:buNone/>
            </a:pPr>
            <a:r>
              <a:rPr lang="en-US" b="1" dirty="0">
                <a:solidFill>
                  <a:schemeClr val="tx1"/>
                </a:solidFill>
              </a:rPr>
              <a:t>English as an Additional Language (EAL) students often have low verbal scores because their language skills are not as well developed yet. Explain what you and the school will be doing to ensure the student can catch up.</a:t>
            </a:r>
          </a:p>
          <a:p>
            <a:r>
              <a:rPr lang="en-US" sz="2000" dirty="0">
                <a:solidFill>
                  <a:schemeClr val="tx1"/>
                </a:solidFill>
              </a:rPr>
              <a:t>How can I support my son/daughter with their learning at home?</a:t>
            </a:r>
          </a:p>
          <a:p>
            <a:pPr marL="349250" lvl="1" indent="0">
              <a:buNone/>
            </a:pPr>
            <a:r>
              <a:rPr lang="en-US" b="1" dirty="0">
                <a:solidFill>
                  <a:schemeClr val="tx1"/>
                </a:solidFill>
              </a:rPr>
              <a:t>Use the report to go through the suggested strategies that can be used at home.</a:t>
            </a:r>
          </a:p>
        </p:txBody>
      </p:sp>
      <p:sp>
        <p:nvSpPr>
          <p:cNvPr id="5" name="Speech Bubble: Oval 4">
            <a:extLst>
              <a:ext uri="{FF2B5EF4-FFF2-40B4-BE49-F238E27FC236}">
                <a16:creationId xmlns:a16="http://schemas.microsoft.com/office/drawing/2014/main" id="{4C5AF7A8-2754-4A90-A3AD-D15972BE835D}"/>
              </a:ext>
            </a:extLst>
          </p:cNvPr>
          <p:cNvSpPr/>
          <p:nvPr/>
        </p:nvSpPr>
        <p:spPr>
          <a:xfrm>
            <a:off x="7315202" y="1566330"/>
            <a:ext cx="1745672" cy="1194198"/>
          </a:xfrm>
          <a:prstGeom prst="wedgeEllipseCallout">
            <a:avLst>
              <a:gd name="adj1" fmla="val -29865"/>
              <a:gd name="adj2" fmla="val 65247"/>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66BC241-3E03-484C-B32B-C4E8A313A8E7}"/>
              </a:ext>
            </a:extLst>
          </p:cNvPr>
          <p:cNvSpPr/>
          <p:nvPr/>
        </p:nvSpPr>
        <p:spPr>
          <a:xfrm>
            <a:off x="7773170" y="1561285"/>
            <a:ext cx="829735"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solidFill>
                  <a:srgbClr val="C00000"/>
                </a:solidFill>
                <a:effectLst/>
              </a:rPr>
              <a:t>?</a:t>
            </a:r>
          </a:p>
        </p:txBody>
      </p:sp>
    </p:spTree>
    <p:extLst>
      <p:ext uri="{BB962C8B-B14F-4D97-AF65-F5344CB8AC3E}">
        <p14:creationId xmlns:p14="http://schemas.microsoft.com/office/powerpoint/2010/main" val="232946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54E99E-93A7-4D07-975B-5D17EB4140E9}"/>
              </a:ext>
            </a:extLst>
          </p:cNvPr>
          <p:cNvSpPr txBox="1">
            <a:spLocks/>
          </p:cNvSpPr>
          <p:nvPr/>
        </p:nvSpPr>
        <p:spPr>
          <a:xfrm>
            <a:off x="526473" y="22497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t>Reading the reports…</a:t>
            </a:r>
          </a:p>
        </p:txBody>
      </p:sp>
      <p:pic>
        <p:nvPicPr>
          <p:cNvPr id="14" name="Picture 13" descr="Screen Clipping">
            <a:extLst>
              <a:ext uri="{FF2B5EF4-FFF2-40B4-BE49-F238E27FC236}">
                <a16:creationId xmlns:a16="http://schemas.microsoft.com/office/drawing/2014/main" id="{F90782D4-0515-401B-86A6-166C14D342E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437" y="1926425"/>
            <a:ext cx="6530109" cy="1750339"/>
          </a:xfrm>
          <a:prstGeom prst="rect">
            <a:avLst/>
          </a:prstGeom>
        </p:spPr>
      </p:pic>
      <p:pic>
        <p:nvPicPr>
          <p:cNvPr id="16" name="Picture 15" descr="Screen Clipping">
            <a:extLst>
              <a:ext uri="{FF2B5EF4-FFF2-40B4-BE49-F238E27FC236}">
                <a16:creationId xmlns:a16="http://schemas.microsoft.com/office/drawing/2014/main" id="{686B050A-0F2E-403C-9C12-4C2D59741D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2437" y="3676764"/>
            <a:ext cx="5608067" cy="2683574"/>
          </a:xfrm>
          <a:prstGeom prst="rect">
            <a:avLst/>
          </a:prstGeom>
        </p:spPr>
      </p:pic>
      <p:sp>
        <p:nvSpPr>
          <p:cNvPr id="17" name="TextBox 16">
            <a:extLst>
              <a:ext uri="{FF2B5EF4-FFF2-40B4-BE49-F238E27FC236}">
                <a16:creationId xmlns:a16="http://schemas.microsoft.com/office/drawing/2014/main" id="{124C27E4-AD33-414F-8823-83BC23CFEEBB}"/>
              </a:ext>
            </a:extLst>
          </p:cNvPr>
          <p:cNvSpPr txBox="1"/>
          <p:nvPr/>
        </p:nvSpPr>
        <p:spPr>
          <a:xfrm>
            <a:off x="7075054" y="1926425"/>
            <a:ext cx="1727200" cy="738664"/>
          </a:xfrm>
          <a:prstGeom prst="rect">
            <a:avLst/>
          </a:prstGeom>
          <a:noFill/>
          <a:ln w="28575">
            <a:solidFill>
              <a:srgbClr val="C00000"/>
            </a:solidFill>
          </a:ln>
        </p:spPr>
        <p:txBody>
          <a:bodyPr wrap="square" rtlCol="0">
            <a:spAutoFit/>
          </a:bodyPr>
          <a:lstStyle/>
          <a:p>
            <a:r>
              <a:rPr lang="en-GB" sz="1400" b="1" dirty="0"/>
              <a:t>The yellow band highlights where the “average” scores lie.</a:t>
            </a:r>
          </a:p>
        </p:txBody>
      </p:sp>
      <p:sp>
        <p:nvSpPr>
          <p:cNvPr id="18" name="TextBox 17">
            <a:extLst>
              <a:ext uri="{FF2B5EF4-FFF2-40B4-BE49-F238E27FC236}">
                <a16:creationId xmlns:a16="http://schemas.microsoft.com/office/drawing/2014/main" id="{50414656-64BA-4592-BE24-4FBA88061A67}"/>
              </a:ext>
            </a:extLst>
          </p:cNvPr>
          <p:cNvSpPr txBox="1"/>
          <p:nvPr/>
        </p:nvSpPr>
        <p:spPr>
          <a:xfrm>
            <a:off x="6927273" y="2829817"/>
            <a:ext cx="2022763" cy="738664"/>
          </a:xfrm>
          <a:prstGeom prst="rect">
            <a:avLst/>
          </a:prstGeom>
          <a:noFill/>
          <a:ln w="28575">
            <a:solidFill>
              <a:srgbClr val="C00000"/>
            </a:solidFill>
          </a:ln>
        </p:spPr>
        <p:txBody>
          <a:bodyPr wrap="square" rtlCol="0">
            <a:spAutoFit/>
          </a:bodyPr>
          <a:lstStyle/>
          <a:p>
            <a:r>
              <a:rPr lang="en-GB" sz="1400" b="1" dirty="0"/>
              <a:t>This student has scored above average in every battery.</a:t>
            </a:r>
          </a:p>
        </p:txBody>
      </p:sp>
      <p:sp>
        <p:nvSpPr>
          <p:cNvPr id="19" name="TextBox 18">
            <a:extLst>
              <a:ext uri="{FF2B5EF4-FFF2-40B4-BE49-F238E27FC236}">
                <a16:creationId xmlns:a16="http://schemas.microsoft.com/office/drawing/2014/main" id="{44C2AB6D-DA5E-448C-9026-413C1C16C581}"/>
              </a:ext>
            </a:extLst>
          </p:cNvPr>
          <p:cNvSpPr txBox="1"/>
          <p:nvPr/>
        </p:nvSpPr>
        <p:spPr>
          <a:xfrm>
            <a:off x="6197600" y="4110610"/>
            <a:ext cx="2604654" cy="1815882"/>
          </a:xfrm>
          <a:prstGeom prst="rect">
            <a:avLst/>
          </a:prstGeom>
          <a:noFill/>
          <a:ln w="28575">
            <a:solidFill>
              <a:srgbClr val="C00000"/>
            </a:solidFill>
          </a:ln>
        </p:spPr>
        <p:txBody>
          <a:bodyPr wrap="square" rtlCol="0">
            <a:spAutoFit/>
          </a:bodyPr>
          <a:lstStyle/>
          <a:p>
            <a:r>
              <a:rPr lang="en-GB" sz="1400" b="1" dirty="0"/>
              <a:t>The summary provides commentary on the scores and advises how the parent can support their child at home.</a:t>
            </a:r>
          </a:p>
          <a:p>
            <a:endParaRPr lang="en-GB" sz="1400" b="1" dirty="0"/>
          </a:p>
          <a:p>
            <a:r>
              <a:rPr lang="en-GB" sz="1400" b="1" dirty="0"/>
              <a:t>We suggest focusing on this part, rather than the scores in your discussions with parents.</a:t>
            </a:r>
          </a:p>
        </p:txBody>
      </p:sp>
    </p:spTree>
    <p:extLst>
      <p:ext uri="{BB962C8B-B14F-4D97-AF65-F5344CB8AC3E}">
        <p14:creationId xmlns:p14="http://schemas.microsoft.com/office/powerpoint/2010/main" val="30774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754E99E-93A7-4D07-975B-5D17EB4140E9}"/>
              </a:ext>
            </a:extLst>
          </p:cNvPr>
          <p:cNvSpPr txBox="1">
            <a:spLocks/>
          </p:cNvSpPr>
          <p:nvPr/>
        </p:nvSpPr>
        <p:spPr>
          <a:xfrm>
            <a:off x="526473" y="22497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t>Reading the reports…</a:t>
            </a:r>
          </a:p>
        </p:txBody>
      </p:sp>
      <p:sp>
        <p:nvSpPr>
          <p:cNvPr id="19" name="TextBox 18">
            <a:extLst>
              <a:ext uri="{FF2B5EF4-FFF2-40B4-BE49-F238E27FC236}">
                <a16:creationId xmlns:a16="http://schemas.microsoft.com/office/drawing/2014/main" id="{44C2AB6D-DA5E-448C-9026-413C1C16C581}"/>
              </a:ext>
            </a:extLst>
          </p:cNvPr>
          <p:cNvSpPr txBox="1"/>
          <p:nvPr/>
        </p:nvSpPr>
        <p:spPr>
          <a:xfrm>
            <a:off x="308656" y="1743600"/>
            <a:ext cx="2900218" cy="5016758"/>
          </a:xfrm>
          <a:prstGeom prst="rect">
            <a:avLst/>
          </a:prstGeom>
          <a:noFill/>
          <a:ln w="28575">
            <a:solidFill>
              <a:srgbClr val="C00000"/>
            </a:solidFill>
          </a:ln>
        </p:spPr>
        <p:txBody>
          <a:bodyPr wrap="square" rtlCol="0" anchor="t">
            <a:spAutoFit/>
          </a:bodyPr>
          <a:lstStyle/>
          <a:p>
            <a:r>
              <a:rPr lang="en-GB" sz="1600" b="1" dirty="0"/>
              <a:t>The indicators provide the statistical probabilities of achieving different grades in different subjects. </a:t>
            </a:r>
          </a:p>
          <a:p>
            <a:endParaRPr lang="en-GB" sz="1600" b="1" dirty="0"/>
          </a:p>
          <a:p>
            <a:r>
              <a:rPr lang="en-GB" sz="1600" b="1" dirty="0"/>
              <a:t>You can see the “most likely” and the “if challenged” grades in the middle columns. </a:t>
            </a:r>
          </a:p>
          <a:p>
            <a:endParaRPr lang="en-GB" sz="1600" b="1" dirty="0"/>
          </a:p>
          <a:p>
            <a:r>
              <a:rPr lang="en-GB" sz="1600" b="1" dirty="0"/>
              <a:t>These can support discussions about possible support that is needed or where subject choices are to be made.</a:t>
            </a:r>
          </a:p>
          <a:p>
            <a:endParaRPr lang="en-GB" sz="1600" b="1" dirty="0"/>
          </a:p>
          <a:p>
            <a:r>
              <a:rPr lang="en-GB" sz="1600" b="1" dirty="0"/>
              <a:t>If you would like to exclude these from the reports, you can do so in </a:t>
            </a:r>
            <a:r>
              <a:rPr lang="en-GB" sz="1600" b="1" dirty="0" err="1"/>
              <a:t>TestWise</a:t>
            </a:r>
            <a:r>
              <a:rPr lang="en-GB" sz="1600" b="1" dirty="0"/>
              <a:t>.</a:t>
            </a:r>
          </a:p>
          <a:p>
            <a:endParaRPr lang="en-GB" sz="1600" b="1" dirty="0"/>
          </a:p>
          <a:p>
            <a:r>
              <a:rPr lang="en-GB" sz="1600" b="1" dirty="0"/>
              <a:t>This is an example of Indicators at GCSE level.</a:t>
            </a:r>
          </a:p>
        </p:txBody>
      </p:sp>
      <p:pic>
        <p:nvPicPr>
          <p:cNvPr id="4" name="Picture 3">
            <a:extLst>
              <a:ext uri="{FF2B5EF4-FFF2-40B4-BE49-F238E27FC236}">
                <a16:creationId xmlns:a16="http://schemas.microsoft.com/office/drawing/2014/main" id="{99485012-8752-4A47-9170-986A887AEA9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728"/>
          <a:stretch/>
        </p:blipFill>
        <p:spPr>
          <a:xfrm>
            <a:off x="3395161" y="2186440"/>
            <a:ext cx="5573348" cy="3142942"/>
          </a:xfrm>
          <a:prstGeom prst="rect">
            <a:avLst/>
          </a:prstGeom>
        </p:spPr>
      </p:pic>
    </p:spTree>
    <p:extLst>
      <p:ext uri="{BB962C8B-B14F-4D97-AF65-F5344CB8AC3E}">
        <p14:creationId xmlns:p14="http://schemas.microsoft.com/office/powerpoint/2010/main" val="271025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F0E25EC2-0467-417B-AC61-89458330FCF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88" y="4870329"/>
            <a:ext cx="6975835" cy="1854447"/>
          </a:xfrm>
          <a:prstGeom prst="rect">
            <a:avLst/>
          </a:prstGeom>
        </p:spPr>
      </p:pic>
      <p:sp>
        <p:nvSpPr>
          <p:cNvPr id="4" name="Title 1">
            <a:extLst>
              <a:ext uri="{FF2B5EF4-FFF2-40B4-BE49-F238E27FC236}">
                <a16:creationId xmlns:a16="http://schemas.microsoft.com/office/drawing/2014/main" id="{0DFD4CCB-A5C2-49AA-9650-685DDCD848A6}"/>
              </a:ext>
            </a:extLst>
          </p:cNvPr>
          <p:cNvSpPr txBox="1">
            <a:spLocks/>
          </p:cNvSpPr>
          <p:nvPr/>
        </p:nvSpPr>
        <p:spPr>
          <a:xfrm>
            <a:off x="457200" y="345141"/>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n-US" dirty="0"/>
              <a:t>A possible scenario…</a:t>
            </a:r>
          </a:p>
        </p:txBody>
      </p:sp>
      <p:sp>
        <p:nvSpPr>
          <p:cNvPr id="5" name="TextBox 4">
            <a:extLst>
              <a:ext uri="{FF2B5EF4-FFF2-40B4-BE49-F238E27FC236}">
                <a16:creationId xmlns:a16="http://schemas.microsoft.com/office/drawing/2014/main" id="{706A43E9-66DF-43C6-A190-C964B7D3C94C}"/>
              </a:ext>
            </a:extLst>
          </p:cNvPr>
          <p:cNvSpPr txBox="1"/>
          <p:nvPr/>
        </p:nvSpPr>
        <p:spPr>
          <a:xfrm>
            <a:off x="341744" y="1795156"/>
            <a:ext cx="8386620" cy="2954655"/>
          </a:xfrm>
          <a:prstGeom prst="rect">
            <a:avLst/>
          </a:prstGeom>
          <a:noFill/>
        </p:spPr>
        <p:txBody>
          <a:bodyPr wrap="square" rtlCol="0">
            <a:spAutoFit/>
          </a:bodyPr>
          <a:lstStyle/>
          <a:p>
            <a:pPr algn="ctr">
              <a:spcAft>
                <a:spcPts val="1200"/>
              </a:spcAft>
            </a:pPr>
            <a:r>
              <a:rPr lang="en-GB" sz="2000" b="1" dirty="0">
                <a:solidFill>
                  <a:srgbClr val="C00000"/>
                </a:solidFill>
              </a:rPr>
              <a:t>What does this bar chart tell you about the student?</a:t>
            </a:r>
          </a:p>
          <a:p>
            <a:pPr marL="285750" indent="-285750">
              <a:buFont typeface="Arial" panose="020B0604020202020204" pitchFamily="34" charset="0"/>
              <a:buChar char="•"/>
            </a:pPr>
            <a:r>
              <a:rPr lang="en-GB" dirty="0"/>
              <a:t>What does the yellow band in the middle represent?</a:t>
            </a:r>
          </a:p>
          <a:p>
            <a:pPr marL="285750" indent="-285750">
              <a:buFont typeface="Arial" panose="020B0604020202020204" pitchFamily="34" charset="0"/>
              <a:buChar char="•"/>
            </a:pPr>
            <a:r>
              <a:rPr lang="en-GB" dirty="0"/>
              <a:t>Is he/she a native English speaker? How has this impacted the verbal score?</a:t>
            </a:r>
          </a:p>
          <a:p>
            <a:pPr marL="285750" indent="-285750">
              <a:buFont typeface="Arial" panose="020B0604020202020204" pitchFamily="34" charset="0"/>
              <a:buChar char="•"/>
            </a:pPr>
            <a:r>
              <a:rPr lang="en-GB" dirty="0"/>
              <a:t>Does this student’s verbal ability affect his/her attainment?</a:t>
            </a:r>
          </a:p>
          <a:p>
            <a:pPr marL="285750" indent="-285750">
              <a:buFont typeface="Arial" panose="020B0604020202020204" pitchFamily="34" charset="0"/>
              <a:buChar char="•"/>
            </a:pPr>
            <a:r>
              <a:rPr lang="en-GB" dirty="0"/>
              <a:t>Are the lower non-verbal and spatial scores of concern?</a:t>
            </a:r>
          </a:p>
          <a:p>
            <a:pPr marL="285750" indent="-285750">
              <a:buFont typeface="Arial" panose="020B0604020202020204" pitchFamily="34" charset="0"/>
              <a:buChar char="•"/>
            </a:pPr>
            <a:r>
              <a:rPr lang="en-GB" dirty="0"/>
              <a:t>What are you doing in class to support him/her?</a:t>
            </a:r>
          </a:p>
          <a:p>
            <a:pPr marL="285750" indent="-285750">
              <a:buFont typeface="Arial" panose="020B0604020202020204" pitchFamily="34" charset="0"/>
              <a:buChar char="•"/>
            </a:pPr>
            <a:r>
              <a:rPr lang="en-GB" dirty="0"/>
              <a:t>What will your recommendations be for the parent?</a:t>
            </a:r>
          </a:p>
          <a:p>
            <a:pPr algn="ctr">
              <a:spcBef>
                <a:spcPts val="1200"/>
              </a:spcBef>
            </a:pPr>
            <a:r>
              <a:rPr lang="en-GB" sz="1900" b="1" dirty="0">
                <a:solidFill>
                  <a:srgbClr val="C00000"/>
                </a:solidFill>
              </a:rPr>
              <a:t>How reflective are these scores of this student and what will you, the school and the parent do to enable the student to reach his/her full potential?</a:t>
            </a:r>
          </a:p>
        </p:txBody>
      </p:sp>
    </p:spTree>
    <p:extLst>
      <p:ext uri="{BB962C8B-B14F-4D97-AF65-F5344CB8AC3E}">
        <p14:creationId xmlns:p14="http://schemas.microsoft.com/office/powerpoint/2010/main" val="8235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consider…</a:t>
            </a:r>
          </a:p>
        </p:txBody>
      </p:sp>
      <p:sp>
        <p:nvSpPr>
          <p:cNvPr id="6" name="Content Placeholder 5">
            <a:extLst>
              <a:ext uri="{FF2B5EF4-FFF2-40B4-BE49-F238E27FC236}">
                <a16:creationId xmlns:a16="http://schemas.microsoft.com/office/drawing/2014/main" id="{5CA22E7D-4447-4235-BA0F-F12A74519E24}"/>
              </a:ext>
            </a:extLst>
          </p:cNvPr>
          <p:cNvSpPr>
            <a:spLocks noGrp="1"/>
          </p:cNvSpPr>
          <p:nvPr>
            <p:ph idx="1"/>
          </p:nvPr>
        </p:nvSpPr>
        <p:spPr>
          <a:xfrm>
            <a:off x="332509" y="1780989"/>
            <a:ext cx="8354291" cy="4869193"/>
          </a:xfrm>
        </p:spPr>
        <p:txBody>
          <a:bodyPr>
            <a:normAutofit fontScale="92500" lnSpcReduction="10000"/>
          </a:bodyPr>
          <a:lstStyle/>
          <a:p>
            <a:pPr marL="0" indent="0">
              <a:buNone/>
            </a:pPr>
            <a:r>
              <a:rPr lang="en-GB" b="1" dirty="0">
                <a:solidFill>
                  <a:srgbClr val="C00000"/>
                </a:solidFill>
              </a:rPr>
              <a:t>You may have some challenging conversations with parents when discussing the CAT4 assessment and the reports. Here are some things to consider before starting your discussions:</a:t>
            </a:r>
          </a:p>
          <a:p>
            <a:r>
              <a:rPr lang="en-GB" sz="1900" dirty="0">
                <a:solidFill>
                  <a:schemeClr val="tx1"/>
                </a:solidFill>
              </a:rPr>
              <a:t>Were parents aware that their child would be taking a cognitive abilities test? What have your communications been so far?</a:t>
            </a:r>
          </a:p>
          <a:p>
            <a:r>
              <a:rPr lang="en-GB" sz="1900" dirty="0">
                <a:solidFill>
                  <a:schemeClr val="tx1"/>
                </a:solidFill>
              </a:rPr>
              <a:t>Are parents well informed about the key differences between ability testing and attainment testing?</a:t>
            </a:r>
          </a:p>
          <a:p>
            <a:r>
              <a:rPr lang="en-GB" sz="1900" dirty="0">
                <a:solidFill>
                  <a:schemeClr val="tx1"/>
                </a:solidFill>
              </a:rPr>
              <a:t>Have parents already seen parts of the CAT4 assessment and/or the reports? </a:t>
            </a:r>
          </a:p>
          <a:p>
            <a:r>
              <a:rPr lang="en-GB" sz="1900" dirty="0">
                <a:solidFill>
                  <a:schemeClr val="tx1"/>
                </a:solidFill>
              </a:rPr>
              <a:t>How will you deal with parents whose child has received very low scores? Does this student require further screening/testing to rule out Special Educational Needs?</a:t>
            </a:r>
          </a:p>
          <a:p>
            <a:r>
              <a:rPr lang="en-GB" sz="1900" dirty="0">
                <a:solidFill>
                  <a:schemeClr val="tx1"/>
                </a:solidFill>
              </a:rPr>
              <a:t>If chosen to be included in the reports, what has the school decided it will use the indicators for? (e.g. target setting, subject choices..?)</a:t>
            </a:r>
          </a:p>
        </p:txBody>
      </p:sp>
    </p:spTree>
    <p:extLst>
      <p:ext uri="{BB962C8B-B14F-4D97-AF65-F5344CB8AC3E}">
        <p14:creationId xmlns:p14="http://schemas.microsoft.com/office/powerpoint/2010/main" val="27076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a:t>
            </a:r>
          </a:p>
        </p:txBody>
      </p:sp>
      <p:sp>
        <p:nvSpPr>
          <p:cNvPr id="6" name="Content Placeholder 5">
            <a:extLst>
              <a:ext uri="{FF2B5EF4-FFF2-40B4-BE49-F238E27FC236}">
                <a16:creationId xmlns:a16="http://schemas.microsoft.com/office/drawing/2014/main" id="{5CA22E7D-4447-4235-BA0F-F12A74519E24}"/>
              </a:ext>
            </a:extLst>
          </p:cNvPr>
          <p:cNvSpPr>
            <a:spLocks noGrp="1"/>
          </p:cNvSpPr>
          <p:nvPr>
            <p:ph idx="1"/>
          </p:nvPr>
        </p:nvSpPr>
        <p:spPr>
          <a:xfrm>
            <a:off x="266699" y="1779358"/>
            <a:ext cx="8258465" cy="4658387"/>
          </a:xfrm>
        </p:spPr>
        <p:txBody>
          <a:bodyPr>
            <a:normAutofit fontScale="77500" lnSpcReduction="20000"/>
          </a:bodyPr>
          <a:lstStyle/>
          <a:p>
            <a:pPr>
              <a:lnSpc>
                <a:spcPct val="120000"/>
              </a:lnSpc>
              <a:buFont typeface="Wingdings" panose="05000000000000000000" pitchFamily="2" charset="2"/>
              <a:buChar char="q"/>
            </a:pPr>
            <a:r>
              <a:rPr lang="en-GB" sz="2100" dirty="0">
                <a:solidFill>
                  <a:schemeClr val="tx1"/>
                </a:solidFill>
              </a:rPr>
              <a:t>I have read the Individual Report for Parents</a:t>
            </a:r>
          </a:p>
          <a:p>
            <a:pPr>
              <a:lnSpc>
                <a:spcPct val="120000"/>
              </a:lnSpc>
              <a:buFont typeface="Wingdings" panose="05000000000000000000" pitchFamily="2" charset="2"/>
              <a:buChar char="q"/>
            </a:pPr>
            <a:r>
              <a:rPr lang="en-GB" sz="2100" dirty="0">
                <a:solidFill>
                  <a:schemeClr val="tx1"/>
                </a:solidFill>
              </a:rPr>
              <a:t>I have read the Individual Report for Teachers</a:t>
            </a:r>
          </a:p>
          <a:p>
            <a:pPr>
              <a:lnSpc>
                <a:spcPct val="120000"/>
              </a:lnSpc>
              <a:buFont typeface="Wingdings" panose="05000000000000000000" pitchFamily="2" charset="2"/>
              <a:buChar char="q"/>
            </a:pPr>
            <a:r>
              <a:rPr lang="en-GB" sz="2100" dirty="0">
                <a:solidFill>
                  <a:schemeClr val="tx1"/>
                </a:solidFill>
              </a:rPr>
              <a:t>I can confidently communicate what CAT4 is and the different batteries it consists of</a:t>
            </a:r>
          </a:p>
          <a:p>
            <a:pPr>
              <a:lnSpc>
                <a:spcPct val="120000"/>
              </a:lnSpc>
              <a:buFont typeface="Wingdings" panose="05000000000000000000" pitchFamily="2" charset="2"/>
              <a:buChar char="q"/>
            </a:pPr>
            <a:r>
              <a:rPr lang="en-GB" sz="2100" dirty="0">
                <a:solidFill>
                  <a:schemeClr val="tx1"/>
                </a:solidFill>
              </a:rPr>
              <a:t>I can confidently explain the differences between a test of ability and a test of attainment</a:t>
            </a:r>
          </a:p>
          <a:p>
            <a:pPr>
              <a:lnSpc>
                <a:spcPct val="120000"/>
              </a:lnSpc>
              <a:buFont typeface="Wingdings" panose="05000000000000000000" pitchFamily="2" charset="2"/>
              <a:buChar char="q"/>
            </a:pPr>
            <a:r>
              <a:rPr lang="en-GB" sz="2100" dirty="0">
                <a:solidFill>
                  <a:schemeClr val="tx1"/>
                </a:solidFill>
              </a:rPr>
              <a:t>I know how to interpret what the scores mean</a:t>
            </a:r>
          </a:p>
          <a:p>
            <a:pPr>
              <a:lnSpc>
                <a:spcPct val="120000"/>
              </a:lnSpc>
              <a:buFont typeface="Wingdings" panose="05000000000000000000" pitchFamily="2" charset="2"/>
              <a:buChar char="q"/>
            </a:pPr>
            <a:r>
              <a:rPr lang="en-GB" sz="2100" dirty="0">
                <a:solidFill>
                  <a:schemeClr val="tx1"/>
                </a:solidFill>
              </a:rPr>
              <a:t>I can describe different teaching strategies I will be using to support this student’s learning in the classroom</a:t>
            </a:r>
          </a:p>
          <a:p>
            <a:pPr>
              <a:lnSpc>
                <a:spcPct val="120000"/>
              </a:lnSpc>
              <a:buFont typeface="Wingdings" panose="05000000000000000000" pitchFamily="2" charset="2"/>
              <a:buChar char="q"/>
            </a:pPr>
            <a:r>
              <a:rPr lang="en-GB" sz="2100" dirty="0">
                <a:solidFill>
                  <a:schemeClr val="tx1"/>
                </a:solidFill>
              </a:rPr>
              <a:t>I can support the parent in devising strategies that can be implemented at home</a:t>
            </a:r>
          </a:p>
          <a:p>
            <a:pPr>
              <a:lnSpc>
                <a:spcPct val="120000"/>
              </a:lnSpc>
              <a:buFont typeface="Wingdings" panose="05000000000000000000" pitchFamily="2" charset="2"/>
              <a:buChar char="q"/>
            </a:pPr>
            <a:r>
              <a:rPr lang="en-GB" sz="2100" dirty="0">
                <a:solidFill>
                  <a:schemeClr val="tx1"/>
                </a:solidFill>
              </a:rPr>
              <a:t>I am confident in my ability to be able to reassure parents that this is an assessment that </a:t>
            </a:r>
            <a:r>
              <a:rPr lang="en-GB" sz="2100" b="1" dirty="0">
                <a:solidFill>
                  <a:schemeClr val="tx1"/>
                </a:solidFill>
              </a:rPr>
              <a:t>does not require revision and preparation</a:t>
            </a:r>
            <a:r>
              <a:rPr lang="en-GB" sz="2100" dirty="0">
                <a:solidFill>
                  <a:schemeClr val="tx1"/>
                </a:solidFill>
              </a:rPr>
              <a:t>, and it is not something that the parent nor the student should be worried about</a:t>
            </a:r>
          </a:p>
          <a:p>
            <a:pPr>
              <a:buFont typeface="Wingdings" panose="05000000000000000000" pitchFamily="2" charset="2"/>
              <a:buChar char="q"/>
            </a:pPr>
            <a:endParaRPr lang="en-GB" dirty="0"/>
          </a:p>
        </p:txBody>
      </p:sp>
    </p:spTree>
    <p:extLst>
      <p:ext uri="{BB962C8B-B14F-4D97-AF65-F5344CB8AC3E}">
        <p14:creationId xmlns:p14="http://schemas.microsoft.com/office/powerpoint/2010/main" val="306848203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L Assessment palette">
      <a:dk1>
        <a:sysClr val="windowText" lastClr="000000"/>
      </a:dk1>
      <a:lt1>
        <a:sysClr val="window" lastClr="FFFFFF"/>
      </a:lt1>
      <a:dk2>
        <a:srgbClr val="465466"/>
      </a:dk2>
      <a:lt2>
        <a:srgbClr val="BBD7F8"/>
      </a:lt2>
      <a:accent1>
        <a:srgbClr val="B50E20"/>
      </a:accent1>
      <a:accent2>
        <a:srgbClr val="E78E23"/>
      </a:accent2>
      <a:accent3>
        <a:srgbClr val="991635"/>
      </a:accent3>
      <a:accent4>
        <a:srgbClr val="DA5120"/>
      </a:accent4>
      <a:accent5>
        <a:srgbClr val="5C1E48"/>
      </a:accent5>
      <a:accent6>
        <a:srgbClr val="8D34E0"/>
      </a:accent6>
      <a:hlink>
        <a:srgbClr val="00B0F0"/>
      </a:hlink>
      <a:folHlink>
        <a:srgbClr val="0070C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_Source xmlns="http://schemas.microsoft.com/sharepoint/v3/fields" xsi:nil="true"/>
    <_Version xmlns="http://schemas.microsoft.com/sharepoint/v3/fields" xsi:nil="true"/>
    <_DCDateModified xmlns="http://schemas.microsoft.com/sharepoint/v3/fields" xsi:nil="true"/>
    <_Publisher xmlns="http://schemas.microsoft.com/sharepoint/v3/fields" xsi:nil="true"/>
    <_Relation xmlns="http://schemas.microsoft.com/sharepoint/v3/fields" xsi:nil="true"/>
    <_Contributor xmlns="http://schemas.microsoft.com/sharepoint/v3/fields" xsi:nil="true"/>
    <_Format xmlns="http://schemas.microsoft.com/sharepoint/v3/fields" xsi:nil="true"/>
    <_Coverage xmlns="http://schemas.microsoft.com/sharepoint/v3/fields" xsi:nil="true"/>
    <_Identifier xmlns="http://schemas.microsoft.com/sharepoint/v3/fields" xsi:nil="true"/>
    <_ResourceType xmlns="http://schemas.microsoft.com/sharepoint/v3/fields" xsi:nil="true"/>
    <_RightsManagement xmlns="http://schemas.microsoft.com/sharepoint/v3/fields" xsi:nil="true"/>
    <_DCDateCreated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L Assessment Powerpoint" ma:contentTypeID="0x01010B00461ADE4A7DC9E340974463BD0AD3FE650026758A47E865154C8192579BE86AC739" ma:contentTypeVersion="12" ma:contentTypeDescription="GL Assessment powerpoint template" ma:contentTypeScope="" ma:versionID="e19d780322679d8fa2eef4eaa1239b48">
  <xsd:schema xmlns:xsd="http://www.w3.org/2001/XMLSchema" xmlns:xs="http://www.w3.org/2001/XMLSchema" xmlns:p="http://schemas.microsoft.com/office/2006/metadata/properties" xmlns:ns1="http://schemas.microsoft.com/sharepoint/v3" xmlns:ns2="http://schemas.microsoft.com/sharepoint/v3/fields" xmlns:ns3="9e2f6c1f-a4e0-4ddf-824a-bb97e50edcdf" xmlns:ns4="20f73789-a1a4-47c2-be2e-f826c35b23e7" targetNamespace="http://schemas.microsoft.com/office/2006/metadata/properties" ma:root="true" ma:fieldsID="564046723fb544e24ccad1de53a27f6d" ns1:_="" ns2:_="" ns3:_="" ns4:_="">
    <xsd:import namespace="http://schemas.microsoft.com/sharepoint/v3"/>
    <xsd:import namespace="http://schemas.microsoft.com/sharepoint/v3/fields"/>
    <xsd:import namespace="9e2f6c1f-a4e0-4ddf-824a-bb97e50edcdf"/>
    <xsd:import namespace="20f73789-a1a4-47c2-be2e-f826c35b23e7"/>
    <xsd:element name="properties">
      <xsd:complexType>
        <xsd:sequence>
          <xsd:element name="documentManagement">
            <xsd:complexType>
              <xsd:all>
                <xsd:element ref="ns2:_Contributor" minOccurs="0"/>
                <xsd:element ref="ns2:_Coverage" minOccurs="0"/>
                <xsd:element ref="ns2:_DCDateCreated" minOccurs="0"/>
                <xsd:element ref="ns2:_DCDateModified" minOccurs="0"/>
                <xsd:element ref="ns2:_Format" minOccurs="0"/>
                <xsd:element ref="ns2:_Identifier" minOccurs="0"/>
                <xsd:element ref="ns1:Language" minOccurs="0"/>
                <xsd:element ref="ns2:_Publisher" minOccurs="0"/>
                <xsd:element ref="ns2:_Relation" minOccurs="0"/>
                <xsd:element ref="ns2:_RightsManagement" minOccurs="0"/>
                <xsd:element ref="ns2:_Source" minOccurs="0"/>
                <xsd:element ref="ns2:_ResourceType" minOccurs="0"/>
                <xsd:element ref="ns2:_Version" minOccurs="0"/>
                <xsd:element ref="ns3:SharedWithUsers" minOccurs="0"/>
                <xsd:element ref="ns3:SharedWithDetails"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5" nillable="true" ma:displayName="Language" ma:default="English" ma:internalName="Language">
      <xsd:simpleType>
        <xsd:union memberTypes="dms:Text">
          <xsd:simpleType>
            <xsd:restriction base="dms:Choice">
              <xsd:enumeration value="Arabic (Saudi Arabia)"/>
              <xsd:enumeration value="Bulgarian (Bulgaria)"/>
              <xsd:enumeration value="Chinese (Hong Kong S.A.R.)"/>
              <xsd:enumeration value="Chinese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7" nillable="true" ma:displayName="Contributor" ma:description="One or more people or organizations that contributed to this resource" ma:internalName="_Contributor">
      <xsd:simpleType>
        <xsd:restriction base="dms:Note">
          <xsd:maxLength value="255"/>
        </xsd:restriction>
      </xsd:simpleType>
    </xsd:element>
    <xsd:element name="_Coverage" ma:index="8" nillable="true" ma:displayName="Coverage" ma:description="The extent or scope" ma:internalName="_Coverage">
      <xsd:simpleType>
        <xsd:restriction base="dms:Text"/>
      </xsd:simpleType>
    </xsd:element>
    <xsd:element name="_DCDateCreated" ma:index="10" nillable="true" ma:displayName="Date Created" ma:description="The date on which this resource was created" ma:format="DateTime" ma:internalName="_DCDateCreated">
      <xsd:simpleType>
        <xsd:restriction base="dms:DateTime"/>
      </xsd:simpleType>
    </xsd:element>
    <xsd:element name="_DCDateModified" ma:index="11" nillable="true" ma:displayName="Date Modified" ma:description="The date on which this resource was last modified" ma:format="DateTime" ma:internalName="_DCDateModified">
      <xsd:simpleType>
        <xsd:restriction base="dms:DateTime"/>
      </xsd:simpleType>
    </xsd:element>
    <xsd:element name="_Format" ma:index="13" nillable="true" ma:displayName="Format" ma:description="Media-type, file format or dimensions" ma:internalName="_Format">
      <xsd:simpleType>
        <xsd:restriction base="dms:Text"/>
      </xsd:simpleType>
    </xsd:element>
    <xsd:element name="_Identifier" ma:index="14" nillable="true" ma:displayName="Resource Identifier" ma:description="An identifying string or number, usually conforming to a formal identification system" ma:internalName="_Identifier">
      <xsd:simpleType>
        <xsd:restriction base="dms:Text"/>
      </xsd:simpleType>
    </xsd:element>
    <xsd:element name="_Publisher" ma:index="16" nillable="true" ma:displayName="Publisher" ma:description="The person, organization or service that published this resource" ma:internalName="_Publisher">
      <xsd:simpleType>
        <xsd:restriction base="dms:Text"/>
      </xsd:simpleType>
    </xsd:element>
    <xsd:element name="_Relation" ma:index="17" nillable="true" ma:displayName="Relation" ma:description="References to related resources" ma:internalName="_Relation">
      <xsd:simpleType>
        <xsd:restriction base="dms:Note">
          <xsd:maxLength value="255"/>
        </xsd:restriction>
      </xsd:simpleType>
    </xsd:element>
    <xsd:element name="_RightsManagement" ma:index="18" nillable="true" ma:displayName="Rights Management" ma:description="Information about rights held in or over this resource" ma:internalName="_RightsManagement">
      <xsd:simpleType>
        <xsd:restriction base="dms:Note">
          <xsd:maxLength value="255"/>
        </xsd:restriction>
      </xsd:simpleType>
    </xsd:element>
    <xsd:element name="_Source" ma:index="19" nillable="true" ma:displayName="Source" ma:description="References to resources from which this resource was derived" ma:internalName="_Source">
      <xsd:simpleType>
        <xsd:restriction base="dms:Note">
          <xsd:maxLength value="255"/>
        </xsd:restriction>
      </xsd:simpleType>
    </xsd:element>
    <xsd:element name="_ResourceType" ma:index="23" nillable="true" ma:displayName="Resource Type" ma:description="A set of categories, functions, genres or aggregation levels" ma:internalName="_ResourceType">
      <xsd:simpleType>
        <xsd:restriction base="dms:Text"/>
      </xsd:simpleType>
    </xsd:element>
    <xsd:element name="_Version" ma:index="24" nillable="true" ma:displayName="Version" ma:indexed="true"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2f6c1f-a4e0-4ddf-824a-bb97e50edcdf"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f73789-a1a4-47c2-be2e-f826c35b23e7" elementFormDefault="qualified">
    <xsd:import namespace="http://schemas.microsoft.com/office/2006/documentManagement/types"/>
    <xsd:import namespace="http://schemas.microsoft.com/office/infopath/2007/PartnerControls"/>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ServiceAutoTags" ma:index="30" nillable="true" ma:displayName="Tags" ma:internalName="MediaServiceAutoTags"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Creator"/>
        <xsd:element ref="dcterms:created" minOccurs="0" maxOccurs="1"/>
        <xsd:element ref="dc:identifier" minOccurs="0" maxOccurs="1"/>
        <xsd:element name="contentType" minOccurs="0" maxOccurs="1" type="xsd:string" ma:index="0" ma:displayName="Content Type"/>
        <xsd:element ref="dc:title" minOccurs="0" maxOccurs="1" ma:index="22" ma:displayName="Title"/>
        <xsd:element ref="dc:subject" minOccurs="0" maxOccurs="1" ma:index="21" ma:displayName="Subject"/>
        <xsd:element ref="dc:description" minOccurs="0" maxOccurs="1" ma:index="12" ma:displayName="Description"/>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4D6436F-7E7D-450E-9E50-F8A58E2781E5}">
  <ds:schemaRefs>
    <ds:schemaRef ds:uri="http://schemas.microsoft.com/sharepoint/v3/contenttype/forms"/>
  </ds:schemaRefs>
</ds:datastoreItem>
</file>

<file path=customXml/itemProps2.xml><?xml version="1.0" encoding="utf-8"?>
<ds:datastoreItem xmlns:ds="http://schemas.openxmlformats.org/officeDocument/2006/customXml" ds:itemID="{6B48CF3A-15CC-4C65-AEDA-A99031CB17B7}">
  <ds:schemaRefs>
    <ds:schemaRef ds:uri="http://www.w3.org/XML/1998/namespace"/>
    <ds:schemaRef ds:uri="http://schemas.microsoft.com/office/infopath/2007/PartnerControls"/>
    <ds:schemaRef ds:uri="http://schemas.microsoft.com/office/2006/documentManagement/types"/>
    <ds:schemaRef ds:uri="f6806e19-3f21-4cf0-9b3f-366e23060578"/>
    <ds:schemaRef ds:uri="http://schemas.microsoft.com/office/2006/metadata/properties"/>
    <ds:schemaRef ds:uri="http://purl.org/dc/elements/1.1/"/>
    <ds:schemaRef ds:uri="http://purl.org/dc/terms/"/>
    <ds:schemaRef ds:uri="1702cbad-383c-4492-ad12-eb777f877cab"/>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59D96740-03DB-4652-B0AE-173FCAE2E257}"/>
</file>

<file path=customXml/itemProps4.xml><?xml version="1.0" encoding="utf-8"?>
<ds:datastoreItem xmlns:ds="http://schemas.openxmlformats.org/officeDocument/2006/customXml" ds:itemID="{580DB656-53D6-433D-AC59-DDEF48E8C97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501</TotalTime>
  <Words>920</Words>
  <Application>Microsoft Office PowerPoint</Application>
  <PresentationFormat>On-screen Show (4:3)</PresentationFormat>
  <Paragraphs>74</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Genesis</vt:lpstr>
      <vt:lpstr>Communicating with Parents about CAT4  General Guidance</vt:lpstr>
      <vt:lpstr>Sharing CAT4 data with parents</vt:lpstr>
      <vt:lpstr>Before you start…</vt:lpstr>
      <vt:lpstr>PowerPoint Presentation</vt:lpstr>
      <vt:lpstr>PowerPoint Presentation</vt:lpstr>
      <vt:lpstr>PowerPoint Presentation</vt:lpstr>
      <vt:lpstr>PowerPoint Presentation</vt:lpstr>
      <vt:lpstr>To consider…</vt:lpstr>
      <vt:lpstr>Checklist</vt:lpstr>
    </vt:vector>
  </TitlesOfParts>
  <Company>Jazzberry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Ralph Pearce</dc:creator>
  <cp:lastModifiedBy>Jessica Watson</cp:lastModifiedBy>
  <cp:revision>66</cp:revision>
  <dcterms:created xsi:type="dcterms:W3CDTF">2015-11-03T11:48:06Z</dcterms:created>
  <dcterms:modified xsi:type="dcterms:W3CDTF">2019-01-09T11:41:49Z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0x01010B00461ADE4A7DC9E340974463BD0AD3FE650026758A47E865154C8192579BE86AC739</vt:lpwstr>
  </property>
  <property fmtid="{D5CDD505-2E9C-101B-9397-08002B2CF9AE}" pid="3" name="_dlc_DocIdItemGuid">
    <vt:lpwstr>386e4bb1-1557-4ae9-987f-40f32cbb006f</vt:lpwstr>
  </property>
  <property fmtid="{D5CDD505-2E9C-101B-9397-08002B2CF9AE}" pid="4" name="TaxKeyword">
    <vt:lpwstr/>
  </property>
</Properties>
</file>